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257" r:id="rId2"/>
    <p:sldId id="290" r:id="rId3"/>
    <p:sldId id="291" r:id="rId4"/>
    <p:sldId id="362" r:id="rId5"/>
    <p:sldId id="363" r:id="rId6"/>
    <p:sldId id="364" r:id="rId7"/>
    <p:sldId id="365" r:id="rId8"/>
    <p:sldId id="366" r:id="rId9"/>
    <p:sldId id="367" r:id="rId10"/>
    <p:sldId id="368" r:id="rId11"/>
    <p:sldId id="294" r:id="rId12"/>
    <p:sldId id="296" r:id="rId13"/>
    <p:sldId id="297" r:id="rId14"/>
    <p:sldId id="316" r:id="rId15"/>
    <p:sldId id="317" r:id="rId16"/>
    <p:sldId id="322" r:id="rId17"/>
    <p:sldId id="323" r:id="rId18"/>
    <p:sldId id="324" r:id="rId19"/>
    <p:sldId id="326" r:id="rId20"/>
    <p:sldId id="345" r:id="rId21"/>
    <p:sldId id="346" r:id="rId22"/>
    <p:sldId id="347" r:id="rId23"/>
    <p:sldId id="348" r:id="rId24"/>
    <p:sldId id="349" r:id="rId25"/>
    <p:sldId id="350" r:id="rId26"/>
    <p:sldId id="353" r:id="rId27"/>
    <p:sldId id="354" r:id="rId28"/>
    <p:sldId id="355" r:id="rId29"/>
    <p:sldId id="356" r:id="rId30"/>
    <p:sldId id="357" r:id="rId31"/>
    <p:sldId id="408" r:id="rId32"/>
    <p:sldId id="410" r:id="rId33"/>
    <p:sldId id="411" r:id="rId34"/>
    <p:sldId id="358" r:id="rId35"/>
    <p:sldId id="359" r:id="rId36"/>
    <p:sldId id="360" r:id="rId37"/>
    <p:sldId id="302" r:id="rId38"/>
    <p:sldId id="361" r:id="rId39"/>
    <p:sldId id="303" r:id="rId40"/>
    <p:sldId id="304" r:id="rId41"/>
    <p:sldId id="305" r:id="rId42"/>
    <p:sldId id="306" r:id="rId43"/>
    <p:sldId id="307" r:id="rId44"/>
    <p:sldId id="308" r:id="rId45"/>
    <p:sldId id="292" r:id="rId46"/>
    <p:sldId id="298" r:id="rId47"/>
    <p:sldId id="299" r:id="rId48"/>
    <p:sldId id="300" r:id="rId49"/>
    <p:sldId id="295" r:id="rId50"/>
    <p:sldId id="301" r:id="rId51"/>
    <p:sldId id="369" r:id="rId52"/>
    <p:sldId id="287" r:id="rId53"/>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峻滔"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4" d="100"/>
          <a:sy n="94" d="100"/>
        </p:scale>
        <p:origin x="1560" y="8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4T00:28:40.573" idx="1">
    <p:pos x="5472" y="1008"/>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F076A2C-73A8-45DD-9685-5E860F55AD0B}" type="datetimeFigureOut">
              <a:rPr lang="en-US" smtClean="0"/>
              <a:t>5/24/2022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55A14C-E6A0-4A70-8EF1-7EC93CD8C16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4E3ABC-BDD3-48BB-BA7F-27CE1413CD0A}" type="datetimeFigureOut">
              <a:rPr lang="en-US" smtClean="0"/>
              <a:t>5/24/2022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4410A4-7E8F-42CA-AF51-A42BC93EE73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p>
            <a:r>
              <a:rPr lang="en-US"/>
              <a:t>TU3C-2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7"/>
          <p:cNvSpPr>
            <a:spLocks noGrp="1"/>
          </p:cNvSpPr>
          <p:nvPr>
            <p:ph type="ftr" sz="quarter" idx="3"/>
          </p:nvPr>
        </p:nvSpPr>
        <p:spPr>
          <a:xfrm>
            <a:off x="3124200" y="6356350"/>
            <a:ext cx="2895600" cy="365125"/>
          </a:xfrm>
          <a:prstGeom prst="rect">
            <a:avLst/>
          </a:prstGeom>
        </p:spPr>
        <p:txBody>
          <a:bodyPr/>
          <a:lstStyle/>
          <a:p>
            <a:r>
              <a:rPr lang="en-US"/>
              <a:t>TU3C-2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7"/>
          <p:cNvSpPr>
            <a:spLocks noGrp="1"/>
          </p:cNvSpPr>
          <p:nvPr>
            <p:ph type="ftr" sz="quarter" idx="3"/>
          </p:nvPr>
        </p:nvSpPr>
        <p:spPr>
          <a:xfrm>
            <a:off x="3124200" y="6356350"/>
            <a:ext cx="2895600" cy="365125"/>
          </a:xfrm>
          <a:prstGeom prst="rect">
            <a:avLst/>
          </a:prstGeom>
        </p:spPr>
        <p:txBody>
          <a:bodyPr/>
          <a:lstStyle/>
          <a:p>
            <a:r>
              <a:rPr lang="en-US"/>
              <a:t>TU3C-2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a:t>TU3C-2</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0" name="Group 19"/>
          <p:cNvGrpSpPr/>
          <p:nvPr userDrawn="1"/>
        </p:nvGrpSpPr>
        <p:grpSpPr>
          <a:xfrm>
            <a:off x="0" y="0"/>
            <a:ext cx="9144000" cy="6858000"/>
            <a:chOff x="0" y="0"/>
            <a:chExt cx="9144000" cy="6858000"/>
          </a:xfrm>
        </p:grpSpPr>
        <p:pic>
          <p:nvPicPr>
            <p:cNvPr id="7" name="Picture 6" descr="location inner.jpg"/>
            <p:cNvPicPr>
              <a:picLocks noChangeAspect="1"/>
            </p:cNvPicPr>
            <p:nvPr userDrawn="1"/>
          </p:nvPicPr>
          <p:blipFill>
            <a:blip r:embed="rId14">
              <a:extLst>
                <a:ext uri="{BEBA8EAE-BF5A-486C-A8C5-ECC9F3942E4B}">
                  <a14:imgProps xmlns:a14="http://schemas.microsoft.com/office/drawing/2010/main">
                    <a14:imgLayer r:embed="rId15">
                      <a14:imgEffect>
                        <a14:backgroundRemoval t="400" b="90000" l="1900" r="99300">
                          <a14:foregroundMark x1="99333" y1="622" x2="99333" y2="622"/>
                          <a14:foregroundMark x1="5100" y1="756" x2="5100" y2="756"/>
                          <a14:foregroundMark x1="1933" y1="3200" x2="1933" y2="3200"/>
                          <a14:foregroundMark x1="10300" y1="5511" x2="10300" y2="5511"/>
                          <a14:foregroundMark x1="22200" y1="400" x2="22200" y2="400"/>
                          <a14:foregroundMark x1="22200" y1="1022" x2="22200" y2="1022"/>
                        </a14:backgroundRemoval>
                      </a14:imgEffect>
                    </a14:imgLayer>
                  </a14:imgProps>
                </a:ext>
              </a:extLst>
            </a:blip>
            <a:stretch>
              <a:fillRect/>
            </a:stretch>
          </p:blipFill>
          <p:spPr>
            <a:xfrm>
              <a:off x="0" y="0"/>
              <a:ext cx="9144000" cy="6858000"/>
            </a:xfrm>
            <a:prstGeom prst="rect">
              <a:avLst/>
            </a:prstGeom>
          </p:spPr>
        </p:pic>
        <p:pic>
          <p:nvPicPr>
            <p:cNvPr id="14" name="Picture 13" descr="location inner.jpg"/>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400" b="90000" l="1900" r="99300">
                          <a14:foregroundMark x1="99333" y1="622" x2="99333" y2="622"/>
                          <a14:foregroundMark x1="5100" y1="756" x2="5100" y2="756"/>
                          <a14:foregroundMark x1="1933" y1="3200" x2="1933" y2="3200"/>
                          <a14:foregroundMark x1="10300" y1="5511" x2="10300" y2="5511"/>
                          <a14:foregroundMark x1="22200" y1="400" x2="22200" y2="400"/>
                          <a14:foregroundMark x1="22200" y1="1022" x2="22200" y2="1022"/>
                        </a14:backgroundRemoval>
                      </a14:imgEffect>
                    </a14:imgLayer>
                  </a14:imgProps>
                </a:ext>
              </a:extLst>
            </a:blip>
            <a:srcRect r="63439" b="92264"/>
            <a:stretch>
              <a:fillRect/>
            </a:stretch>
          </p:blipFill>
          <p:spPr>
            <a:xfrm>
              <a:off x="5800846" y="415"/>
              <a:ext cx="3343154" cy="530503"/>
            </a:xfrm>
            <a:prstGeom prst="rect">
              <a:avLst/>
            </a:prstGeom>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10304"/>
            <a:ext cx="1360713" cy="457200"/>
          </a:xfrm>
          <a:prstGeom prst="rect">
            <a:avLst/>
          </a:prstGeom>
        </p:spPr>
      </p:pic>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271813" y="103996"/>
            <a:ext cx="396785" cy="274320"/>
          </a:xfrm>
          <a:prstGeom prst="rect">
            <a:avLst/>
          </a:prstGeom>
        </p:spPr>
      </p:pic>
      <p:sp>
        <p:nvSpPr>
          <p:cNvPr id="19" name="TextBox 18"/>
          <p:cNvSpPr txBox="1"/>
          <p:nvPr userDrawn="1"/>
        </p:nvSpPr>
        <p:spPr>
          <a:xfrm>
            <a:off x="8671388" y="6401355"/>
            <a:ext cx="396262" cy="307777"/>
          </a:xfrm>
          <a:prstGeom prst="rect">
            <a:avLst/>
          </a:prstGeom>
          <a:noFill/>
        </p:spPr>
        <p:txBody>
          <a:bodyPr wrap="none" rtlCol="0">
            <a:spAutoFit/>
          </a:bodyPr>
          <a:lstStyle/>
          <a:p>
            <a:fld id="{3CB99FC1-9AB2-4FF8-B6FF-6354316A80D6}" type="slidenum">
              <a:rPr lang="en-US" sz="1400" smtClean="0">
                <a:solidFill>
                  <a:schemeClr val="tx1"/>
                </a:solidFill>
              </a:rPr>
              <a:t>‹#›</a:t>
            </a:fld>
            <a:endParaRPr lang="en-US" sz="1400" dirty="0">
              <a:solidFill>
                <a:schemeClr val="tx1"/>
              </a:solidFill>
            </a:endParaRPr>
          </a:p>
        </p:txBody>
      </p:sp>
      <p:sp>
        <p:nvSpPr>
          <p:cNvPr id="21" name="Footer Placeholder 7"/>
          <p:cNvSpPr>
            <a:spLocks noGrp="1"/>
          </p:cNvSpPr>
          <p:nvPr>
            <p:ph type="ftr" sz="quarter" idx="3"/>
          </p:nvPr>
        </p:nvSpPr>
        <p:spPr>
          <a:xfrm>
            <a:off x="3124200" y="6356350"/>
            <a:ext cx="2895600" cy="365125"/>
          </a:xfrm>
          <a:prstGeom prst="rect">
            <a:avLst/>
          </a:prstGeom>
        </p:spPr>
        <p:txBody>
          <a:bodyPr/>
          <a:lstStyle>
            <a:lvl1pPr algn="ctr">
              <a:defRPr/>
            </a:lvl1pPr>
          </a:lstStyle>
          <a:p>
            <a:r>
              <a:rPr lang="en-US"/>
              <a:t>TU3C-2</a:t>
            </a:r>
          </a:p>
        </p:txBody>
      </p:sp>
      <p:pic>
        <p:nvPicPr>
          <p:cNvPr id="11" name="Picture 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510648" y="1"/>
            <a:ext cx="633351"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userDrawn="1"/>
        </p:nvSpPr>
        <p:spPr>
          <a:xfrm>
            <a:off x="7246868" y="-4465"/>
            <a:ext cx="1287532" cy="461665"/>
          </a:xfrm>
          <a:prstGeom prst="rect">
            <a:avLst/>
          </a:prstGeom>
          <a:noFill/>
        </p:spPr>
        <p:txBody>
          <a:bodyPr wrap="none" rtlCol="0">
            <a:spAutoFit/>
          </a:bodyPr>
          <a:lstStyle/>
          <a:p>
            <a:r>
              <a:rPr lang="en-US" sz="2400" dirty="0">
                <a:solidFill>
                  <a:schemeClr val="bg1"/>
                </a:solidFill>
                <a:latin typeface="+mj-lt"/>
              </a:rPr>
              <a:t>IMS2015</a:t>
            </a:r>
          </a:p>
        </p:txBody>
      </p:sp>
      <p:pic>
        <p:nvPicPr>
          <p:cNvPr id="15" name="Picture 14" descr="location inner.jpg"/>
          <p:cNvPicPr>
            <a:picLocks noChangeAspect="1"/>
          </p:cNvPicPr>
          <p:nvPr userDrawn="1"/>
        </p:nvPicPr>
        <p:blipFill rotWithShape="1">
          <a:blip r:embed="rId19"/>
          <a:srcRect l="75099" t="89739" r="1372" b="2026"/>
          <a:stretch>
            <a:fillRect/>
          </a:stretch>
        </p:blipFill>
        <p:spPr>
          <a:xfrm>
            <a:off x="119760" y="6476999"/>
            <a:ext cx="1404453" cy="3686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bwMode="auto">
          <a:xfrm>
            <a:off x="762000" y="1501775"/>
            <a:ext cx="7772400" cy="1470025"/>
          </a:xfrm>
          <a:noFill/>
          <a:ln>
            <a:miter lim="800000"/>
          </a:ln>
        </p:spPr>
        <p:txBody>
          <a:bodyPr vert="horz" wrap="square" lIns="91440" tIns="45720" rIns="91440" bIns="45720" numCol="1" anchor="t" anchorCtr="0" compatLnSpc="1">
            <a:normAutofit/>
          </a:bodyPr>
          <a:lstStyle/>
          <a:p>
            <a:r>
              <a:rPr lang="en-US" b="1" dirty="0">
                <a:latin typeface="Arial" panose="020B0604020202020204" pitchFamily="34" charset="0"/>
                <a:ea typeface="MS PGothic" panose="020B0600070205080204" pitchFamily="34" charset="-128"/>
                <a:cs typeface="Arial" panose="020B0604020202020204" pitchFamily="34" charset="0"/>
              </a:rPr>
              <a:t>EE307 </a:t>
            </a:r>
            <a:r>
              <a:rPr lang="en-US" altLang="zh-CN" b="1" dirty="0"/>
              <a:t>Project </a:t>
            </a:r>
            <a:r>
              <a:rPr lang="en-CA" altLang="zh-CN" b="1" dirty="0"/>
              <a:t>Presentation</a:t>
            </a:r>
            <a:endParaRPr lang="en-CA" dirty="0"/>
          </a:p>
        </p:txBody>
      </p:sp>
      <p:sp>
        <p:nvSpPr>
          <p:cNvPr id="3" name="Subtitle 2"/>
          <p:cNvSpPr>
            <a:spLocks noGrp="1"/>
          </p:cNvSpPr>
          <p:nvPr>
            <p:ph type="subTitle" idx="1"/>
          </p:nvPr>
        </p:nvSpPr>
        <p:spPr>
          <a:xfrm>
            <a:off x="457200" y="3762949"/>
            <a:ext cx="6400800" cy="1752600"/>
          </a:xfrm>
        </p:spPr>
        <p:txBody>
          <a:bodyPr/>
          <a:lstStyle/>
          <a:p>
            <a:r>
              <a:rPr lang="en-CA" altLang="zh-CN" sz="2400" dirty="0"/>
              <a:t>Ji </a:t>
            </a:r>
            <a:r>
              <a:rPr lang="en-CA" altLang="zh-CN" sz="2400" dirty="0" err="1"/>
              <a:t>Chenqing</a:t>
            </a:r>
            <a:r>
              <a:rPr lang="en-CA" altLang="zh-CN" sz="2400" dirty="0"/>
              <a:t> </a:t>
            </a:r>
            <a:r>
              <a:rPr lang="en-US" altLang="zh-CN" sz="2400" dirty="0"/>
              <a:t>Ji </a:t>
            </a:r>
            <a:r>
              <a:rPr lang="en-US" altLang="zh-CN" sz="2400" dirty="0" err="1"/>
              <a:t>Xianglin</a:t>
            </a:r>
            <a:r>
              <a:rPr lang="en-US" altLang="zh-CN" sz="2400" dirty="0"/>
              <a:t> Zhang </a:t>
            </a:r>
            <a:r>
              <a:rPr lang="en-US" altLang="zh-CN" sz="2400" dirty="0" err="1"/>
              <a:t>Juntao</a:t>
            </a:r>
            <a:endParaRPr lang="en-CA" altLang="zh-CN" sz="2400" dirty="0"/>
          </a:p>
          <a:p>
            <a:endParaRPr lang="en-US" dirty="0"/>
          </a:p>
        </p:txBody>
      </p:sp>
      <p:pic>
        <p:nvPicPr>
          <p:cNvPr id="4" name="Picture 3" descr="location inner.jpg"/>
          <p:cNvPicPr>
            <a:picLocks noChangeAspect="1"/>
          </p:cNvPicPr>
          <p:nvPr/>
        </p:nvPicPr>
        <p:blipFill rotWithShape="1">
          <a:blip r:embed="rId2"/>
          <a:srcRect l="75099" t="89739" r="1372" b="2026"/>
          <a:stretch>
            <a:fillRect/>
          </a:stretch>
        </p:blipFill>
        <p:spPr>
          <a:xfrm>
            <a:off x="119759" y="6306698"/>
            <a:ext cx="2053223" cy="538971"/>
          </a:xfrm>
          <a:prstGeom prst="rect">
            <a:avLst/>
          </a:prstGeom>
        </p:spPr>
      </p:pic>
      <p:sp>
        <p:nvSpPr>
          <p:cNvPr id="7" name="文本框 6"/>
          <p:cNvSpPr txBox="1"/>
          <p:nvPr/>
        </p:nvSpPr>
        <p:spPr>
          <a:xfrm>
            <a:off x="1295400" y="2236787"/>
            <a:ext cx="7086600" cy="830997"/>
          </a:xfrm>
          <a:prstGeom prst="rect">
            <a:avLst/>
          </a:prstGeom>
          <a:noFill/>
        </p:spPr>
        <p:txBody>
          <a:bodyPr wrap="square">
            <a:spAutoFit/>
          </a:bodyPr>
          <a:lstStyle/>
          <a:p>
            <a:r>
              <a:rPr lang="en-CA" altLang="zh-CN" sz="2400" dirty="0">
                <a:latin typeface="Arial" panose="020B0604020202020204" pitchFamily="34" charset="0"/>
                <a:cs typeface="Arial" panose="020B0604020202020204" pitchFamily="34" charset="0"/>
              </a:rPr>
              <a:t>Topic:</a:t>
            </a:r>
            <a:r>
              <a:rPr lang="en-US" altLang="zh-CN" sz="2400" dirty="0">
                <a:latin typeface="Arial" panose="020B0604020202020204" pitchFamily="34" charset="0"/>
                <a:cs typeface="Arial" panose="020B0604020202020204" pitchFamily="34" charset="0"/>
              </a:rPr>
              <a:t>Broadband Planar SIW Cavity-Backed Slot Antennas Aided by Unbalanced Shorting Vias</a:t>
            </a:r>
            <a:endParaRPr lang="zh-CN" altLang="en-US" sz="24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5334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Electric field Distributions</a:t>
            </a:r>
          </a:p>
        </p:txBody>
      </p:sp>
      <p:sp>
        <p:nvSpPr>
          <p:cNvPr id="3" name="文本框 2"/>
          <p:cNvSpPr txBox="1"/>
          <p:nvPr/>
        </p:nvSpPr>
        <p:spPr>
          <a:xfrm>
            <a:off x="1524000" y="5638800"/>
            <a:ext cx="6496050" cy="1476375"/>
          </a:xfrm>
          <a:prstGeom prst="rect">
            <a:avLst/>
          </a:prstGeom>
          <a:noFill/>
        </p:spPr>
        <p:txBody>
          <a:bodyPr wrap="square" rtlCol="0" anchor="t">
            <a:spAutoFit/>
          </a:bodyPr>
          <a:lstStyle/>
          <a:p>
            <a:pPr lvl="1">
              <a:defRPr/>
            </a:pPr>
            <a:r>
              <a:rPr lang="en-US" altLang="zh-CN" dirty="0">
                <a:sym typeface="+mn-ea"/>
              </a:rPr>
              <a:t>                               Result in our work </a:t>
            </a:r>
          </a:p>
          <a:p>
            <a:pPr lvl="1">
              <a:defRPr/>
            </a:pPr>
            <a:r>
              <a:rPr lang="en-US" altLang="zh-CN" b="1" dirty="0">
                <a:sym typeface="+mn-ea"/>
              </a:rPr>
              <a:t>From left to right: 8.9, 9.3, 10.2 and 10.7 GHz.</a:t>
            </a:r>
          </a:p>
          <a:p>
            <a:pPr lvl="1">
              <a:defRPr/>
            </a:pPr>
            <a:endParaRPr lang="en-US" altLang="zh-CN" dirty="0">
              <a:sym typeface="+mn-ea"/>
            </a:endParaRPr>
          </a:p>
          <a:p>
            <a:pPr lvl="1">
              <a:defRPr/>
            </a:pPr>
            <a:r>
              <a:rPr lang="en-US" altLang="zh-CN" dirty="0">
                <a:sym typeface="+mn-ea"/>
              </a:rPr>
              <a:t> </a:t>
            </a:r>
          </a:p>
          <a:p>
            <a:pPr lvl="1">
              <a:defRPr/>
            </a:pPr>
            <a:r>
              <a:rPr lang="en-US" altLang="zh-CN" b="1" dirty="0"/>
              <a:t>        </a:t>
            </a:r>
          </a:p>
        </p:txBody>
      </p:sp>
      <p:sp>
        <p:nvSpPr>
          <p:cNvPr id="15" name="文本框 14"/>
          <p:cNvSpPr txBox="1"/>
          <p:nvPr/>
        </p:nvSpPr>
        <p:spPr>
          <a:xfrm>
            <a:off x="6858000" y="5080873"/>
            <a:ext cx="2237105" cy="368300"/>
          </a:xfrm>
          <a:prstGeom prst="rect">
            <a:avLst/>
          </a:prstGeom>
          <a:noFill/>
        </p:spPr>
        <p:txBody>
          <a:bodyPr wrap="square" rtlCol="0">
            <a:spAutoFit/>
          </a:bodyPr>
          <a:lstStyle/>
          <a:p>
            <a:r>
              <a:rPr lang="en-US" altLang="zh-CN" dirty="0"/>
              <a:t>even TE210 mode</a:t>
            </a:r>
            <a:endParaRPr lang="en-US" altLang="zh-CN" b="1" dirty="0"/>
          </a:p>
        </p:txBody>
      </p:sp>
      <p:sp>
        <p:nvSpPr>
          <p:cNvPr id="17" name="文本框 16"/>
          <p:cNvSpPr txBox="1"/>
          <p:nvPr/>
        </p:nvSpPr>
        <p:spPr>
          <a:xfrm>
            <a:off x="4881245" y="5090160"/>
            <a:ext cx="1976755" cy="368300"/>
          </a:xfrm>
          <a:prstGeom prst="rect">
            <a:avLst/>
          </a:prstGeom>
          <a:noFill/>
        </p:spPr>
        <p:txBody>
          <a:bodyPr wrap="square" rtlCol="0" anchor="t">
            <a:spAutoFit/>
          </a:bodyPr>
          <a:lstStyle/>
          <a:p>
            <a:r>
              <a:rPr lang="en-US" altLang="zh-CN" dirty="0"/>
              <a:t>odd TE210 mode</a:t>
            </a:r>
            <a:endParaRPr lang="zh-CN" altLang="en-US" dirty="0"/>
          </a:p>
        </p:txBody>
      </p:sp>
      <p:sp>
        <p:nvSpPr>
          <p:cNvPr id="18" name="文本框 17"/>
          <p:cNvSpPr txBox="1"/>
          <p:nvPr/>
        </p:nvSpPr>
        <p:spPr>
          <a:xfrm>
            <a:off x="547053" y="5109845"/>
            <a:ext cx="1976755" cy="368300"/>
          </a:xfrm>
          <a:prstGeom prst="rect">
            <a:avLst/>
          </a:prstGeom>
          <a:noFill/>
        </p:spPr>
        <p:txBody>
          <a:bodyPr wrap="square" rtlCol="0" anchor="t">
            <a:spAutoFit/>
          </a:bodyPr>
          <a:lstStyle/>
          <a:p>
            <a:r>
              <a:rPr lang="en-US" altLang="zh-CN" dirty="0"/>
              <a:t>half-TE110 mode</a:t>
            </a:r>
            <a:endParaRPr lang="zh-CN" altLang="en-US" dirty="0"/>
          </a:p>
        </p:txBody>
      </p:sp>
      <p:sp>
        <p:nvSpPr>
          <p:cNvPr id="19" name="文本框 18"/>
          <p:cNvSpPr txBox="1"/>
          <p:nvPr/>
        </p:nvSpPr>
        <p:spPr>
          <a:xfrm>
            <a:off x="2628900" y="5089128"/>
            <a:ext cx="1905000" cy="369332"/>
          </a:xfrm>
          <a:prstGeom prst="rect">
            <a:avLst/>
          </a:prstGeom>
          <a:noFill/>
        </p:spPr>
        <p:txBody>
          <a:bodyPr wrap="square" rtlCol="0" anchor="t">
            <a:spAutoFit/>
          </a:bodyPr>
          <a:lstStyle/>
          <a:p>
            <a:r>
              <a:rPr lang="en-US" altLang="zh-CN" b="1" dirty="0">
                <a:sym typeface="+mn-ea"/>
              </a:rPr>
              <a:t> </a:t>
            </a:r>
            <a:r>
              <a:rPr lang="en-US" altLang="zh-CN" dirty="0"/>
              <a:t>half-TE120 mode</a:t>
            </a:r>
            <a:endParaRPr lang="en-US" altLang="zh-CN" b="1" dirty="0"/>
          </a:p>
        </p:txBody>
      </p:sp>
      <p:pic>
        <p:nvPicPr>
          <p:cNvPr id="16" name="图片 15"/>
          <p:cNvPicPr/>
          <p:nvPr/>
        </p:nvPicPr>
        <p:blipFill rotWithShape="1">
          <a:blip r:embed="rId3"/>
          <a:srcRect l="26884" t="21527" r="50000" b="12035"/>
          <a:stretch>
            <a:fillRect/>
          </a:stretch>
        </p:blipFill>
        <p:spPr>
          <a:xfrm>
            <a:off x="464820" y="2057400"/>
            <a:ext cx="1973580" cy="2592388"/>
          </a:xfrm>
          <a:prstGeom prst="rect">
            <a:avLst/>
          </a:prstGeom>
        </p:spPr>
      </p:pic>
      <p:pic>
        <p:nvPicPr>
          <p:cNvPr id="20" name="图片 19"/>
          <p:cNvPicPr/>
          <p:nvPr/>
        </p:nvPicPr>
        <p:blipFill rotWithShape="1">
          <a:blip r:embed="rId4"/>
          <a:srcRect l="26884" t="21527" r="50000" b="12035"/>
          <a:stretch>
            <a:fillRect/>
          </a:stretch>
        </p:blipFill>
        <p:spPr>
          <a:xfrm>
            <a:off x="2590800" y="2042160"/>
            <a:ext cx="1981200" cy="2607628"/>
          </a:xfrm>
          <a:prstGeom prst="rect">
            <a:avLst/>
          </a:prstGeom>
        </p:spPr>
      </p:pic>
      <p:pic>
        <p:nvPicPr>
          <p:cNvPr id="21" name="图片 20"/>
          <p:cNvPicPr/>
          <p:nvPr/>
        </p:nvPicPr>
        <p:blipFill rotWithShape="1">
          <a:blip r:embed="rId5"/>
          <a:srcRect l="26884" t="21527" r="50000" b="12035"/>
          <a:stretch>
            <a:fillRect/>
          </a:stretch>
        </p:blipFill>
        <p:spPr>
          <a:xfrm>
            <a:off x="4724400" y="2072640"/>
            <a:ext cx="1905000" cy="2577148"/>
          </a:xfrm>
          <a:prstGeom prst="rect">
            <a:avLst/>
          </a:prstGeom>
        </p:spPr>
      </p:pic>
      <p:pic>
        <p:nvPicPr>
          <p:cNvPr id="22" name="图片 21"/>
          <p:cNvPicPr/>
          <p:nvPr/>
        </p:nvPicPr>
        <p:blipFill rotWithShape="1">
          <a:blip r:embed="rId6"/>
          <a:srcRect l="26884" t="24691" r="50000" b="12035"/>
          <a:stretch>
            <a:fillRect/>
          </a:stretch>
        </p:blipFill>
        <p:spPr>
          <a:xfrm>
            <a:off x="6731634" y="2042160"/>
            <a:ext cx="1878965" cy="26076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1219200" y="4461921"/>
            <a:ext cx="2209800" cy="369332"/>
          </a:xfrm>
          <a:prstGeom prst="rect">
            <a:avLst/>
          </a:prstGeom>
          <a:noFill/>
        </p:spPr>
        <p:txBody>
          <a:bodyPr wrap="square">
            <a:spAutoFit/>
          </a:bodyPr>
          <a:lstStyle/>
          <a:p>
            <a:pPr lvl="1">
              <a:defRPr/>
            </a:pPr>
            <a:r>
              <a:rPr lang="en-IE" altLang="zh-CN" sz="1800" dirty="0"/>
              <a:t>Model in paper</a:t>
            </a:r>
            <a:endParaRPr lang="en-US" altLang="zh-CN" sz="1800" dirty="0"/>
          </a:p>
        </p:txBody>
      </p:sp>
      <p:pic>
        <p:nvPicPr>
          <p:cNvPr id="7" name="图片 6"/>
          <p:cNvPicPr>
            <a:picLocks noChangeAspect="1"/>
          </p:cNvPicPr>
          <p:nvPr/>
        </p:nvPicPr>
        <p:blipFill>
          <a:blip r:embed="rId2"/>
          <a:stretch>
            <a:fillRect/>
          </a:stretch>
        </p:blipFill>
        <p:spPr>
          <a:xfrm>
            <a:off x="55342" y="2072771"/>
            <a:ext cx="4537516" cy="2331604"/>
          </a:xfrm>
          <a:prstGeom prst="rect">
            <a:avLst/>
          </a:prstGeom>
        </p:spPr>
      </p:pic>
      <p:sp>
        <p:nvSpPr>
          <p:cNvPr id="10" name="文本框 9"/>
          <p:cNvSpPr txBox="1"/>
          <p:nvPr/>
        </p:nvSpPr>
        <p:spPr>
          <a:xfrm>
            <a:off x="4369069" y="2222910"/>
            <a:ext cx="4572000" cy="2031325"/>
          </a:xfrm>
          <a:prstGeom prst="rect">
            <a:avLst/>
          </a:prstGeom>
          <a:noFill/>
        </p:spPr>
        <p:txBody>
          <a:bodyPr wrap="square">
            <a:spAutoFit/>
          </a:bodyPr>
          <a:lstStyle/>
          <a:p>
            <a:r>
              <a:rPr lang="en-US" altLang="zh-CN" dirty="0"/>
              <a:t>Penta-resonance SIW CBS antenna with a cross-shaped slot is proposed, in which </a:t>
            </a:r>
            <a:r>
              <a:rPr lang="en-US" altLang="zh-CN" b="1" dirty="0">
                <a:solidFill>
                  <a:srgbClr val="FF0000"/>
                </a:solidFill>
              </a:rPr>
              <a:t>two pairs of shorting vias</a:t>
            </a:r>
            <a:r>
              <a:rPr lang="en-US" altLang="zh-CN" dirty="0"/>
              <a:t> are loaded. Two additional hybrid modes of half-TE210 and half-TE120 modes are introduced along with three other independent modes including half-TE110 and odd and even TE310 modes.</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072500" y="4852908"/>
            <a:ext cx="2819400" cy="369332"/>
          </a:xfrm>
          <a:prstGeom prst="rect">
            <a:avLst/>
          </a:prstGeom>
          <a:noFill/>
        </p:spPr>
        <p:txBody>
          <a:bodyPr wrap="square">
            <a:spAutoFit/>
          </a:bodyPr>
          <a:lstStyle/>
          <a:p>
            <a:pPr lvl="1">
              <a:defRPr/>
            </a:pPr>
            <a:r>
              <a:rPr lang="en-US" altLang="zh-CN" sz="1800" dirty="0"/>
              <a:t>Our model in HFSS</a:t>
            </a:r>
          </a:p>
        </p:txBody>
      </p:sp>
      <p:pic>
        <p:nvPicPr>
          <p:cNvPr id="15" name="图片 14" descr="20220523193656"/>
          <p:cNvPicPr>
            <a:picLocks noChangeAspect="1"/>
          </p:cNvPicPr>
          <p:nvPr/>
        </p:nvPicPr>
        <p:blipFill>
          <a:blip r:embed="rId2"/>
          <a:stretch>
            <a:fillRect/>
          </a:stretch>
        </p:blipFill>
        <p:spPr>
          <a:xfrm>
            <a:off x="533400" y="2332106"/>
            <a:ext cx="4038600" cy="2170547"/>
          </a:xfrm>
          <a:prstGeom prst="rect">
            <a:avLst/>
          </a:prstGeom>
        </p:spPr>
      </p:pic>
      <p:pic>
        <p:nvPicPr>
          <p:cNvPr id="16" name="图片 15" descr="20220523193954"/>
          <p:cNvPicPr>
            <a:picLocks noChangeAspect="1"/>
          </p:cNvPicPr>
          <p:nvPr/>
        </p:nvPicPr>
        <p:blipFill>
          <a:blip r:embed="rId3"/>
          <a:stretch>
            <a:fillRect/>
          </a:stretch>
        </p:blipFill>
        <p:spPr>
          <a:xfrm>
            <a:off x="4738582" y="2332106"/>
            <a:ext cx="4183389" cy="21705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030470" y="4343400"/>
            <a:ext cx="2780665" cy="368300"/>
          </a:xfrm>
          <a:prstGeom prst="rect">
            <a:avLst/>
          </a:prstGeom>
          <a:noFill/>
        </p:spPr>
        <p:txBody>
          <a:bodyPr wrap="square">
            <a:spAutoFit/>
          </a:bodyPr>
          <a:lstStyle/>
          <a:p>
            <a:pPr lvl="1">
              <a:defRPr/>
            </a:pPr>
            <a:r>
              <a:rPr lang="en-US" altLang="zh-CN" sz="1800" dirty="0"/>
              <a:t>Result in our work</a:t>
            </a:r>
          </a:p>
        </p:txBody>
      </p:sp>
      <p:sp>
        <p:nvSpPr>
          <p:cNvPr id="12" name="文本框 11"/>
          <p:cNvSpPr txBox="1"/>
          <p:nvPr/>
        </p:nvSpPr>
        <p:spPr>
          <a:xfrm>
            <a:off x="914400" y="4328218"/>
            <a:ext cx="2819400" cy="369332"/>
          </a:xfrm>
          <a:prstGeom prst="rect">
            <a:avLst/>
          </a:prstGeom>
          <a:noFill/>
        </p:spPr>
        <p:txBody>
          <a:bodyPr wrap="square">
            <a:spAutoFit/>
          </a:bodyPr>
          <a:lstStyle/>
          <a:p>
            <a:pPr lvl="1">
              <a:defRPr/>
            </a:pPr>
            <a:r>
              <a:rPr lang="en-US" altLang="zh-CN" sz="1800" dirty="0"/>
              <a:t>S11 shown in paper</a:t>
            </a:r>
          </a:p>
        </p:txBody>
      </p:sp>
      <p:pic>
        <p:nvPicPr>
          <p:cNvPr id="6" name="图片 5"/>
          <p:cNvPicPr>
            <a:picLocks noChangeAspect="1"/>
          </p:cNvPicPr>
          <p:nvPr/>
        </p:nvPicPr>
        <p:blipFill>
          <a:blip r:embed="rId2"/>
          <a:stretch>
            <a:fillRect/>
          </a:stretch>
        </p:blipFill>
        <p:spPr>
          <a:xfrm>
            <a:off x="429658" y="2246253"/>
            <a:ext cx="3522582" cy="1896228"/>
          </a:xfrm>
          <a:prstGeom prst="rect">
            <a:avLst/>
          </a:prstGeom>
        </p:spPr>
      </p:pic>
      <p:sp>
        <p:nvSpPr>
          <p:cNvPr id="13" name="文本框 12"/>
          <p:cNvSpPr txBox="1"/>
          <p:nvPr/>
        </p:nvSpPr>
        <p:spPr>
          <a:xfrm>
            <a:off x="192405" y="1485265"/>
            <a:ext cx="4713605" cy="39878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 : S11 in dB </a:t>
            </a:r>
          </a:p>
        </p:txBody>
      </p:sp>
      <p:sp>
        <p:nvSpPr>
          <p:cNvPr id="18" name="文本框 17"/>
          <p:cNvSpPr txBox="1"/>
          <p:nvPr/>
        </p:nvSpPr>
        <p:spPr>
          <a:xfrm>
            <a:off x="-95051"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20.8% (8.89–10.95 GHz)</a:t>
            </a:r>
            <a:endParaRPr lang="en-US" altLang="zh-CN" sz="1800" dirty="0">
              <a:latin typeface="Helvetica" pitchFamily="34" charset="0"/>
            </a:endParaRPr>
          </a:p>
        </p:txBody>
      </p:sp>
      <p:sp>
        <p:nvSpPr>
          <p:cNvPr id="19" name="文本框 18"/>
          <p:cNvSpPr txBox="1"/>
          <p:nvPr/>
        </p:nvSpPr>
        <p:spPr>
          <a:xfrm>
            <a:off x="3733800"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a:t>20.7</a:t>
            </a:r>
            <a:r>
              <a:rPr lang="en-IE" altLang="zh-CN" dirty="0"/>
              <a:t>% (8.92–10.90 GHz)</a:t>
            </a:r>
            <a:endParaRPr lang="en-US" altLang="zh-CN" sz="1800" dirty="0">
              <a:latin typeface="Helvetica" pitchFamily="34" charset="0"/>
            </a:endParaRPr>
          </a:p>
        </p:txBody>
      </p:sp>
      <p:pic>
        <p:nvPicPr>
          <p:cNvPr id="3" name="图片 2" descr="20220523234050"/>
          <p:cNvPicPr>
            <a:picLocks noChangeAspect="1"/>
          </p:cNvPicPr>
          <p:nvPr/>
        </p:nvPicPr>
        <p:blipFill>
          <a:blip r:embed="rId3"/>
          <a:stretch>
            <a:fillRect/>
          </a:stretch>
        </p:blipFill>
        <p:spPr>
          <a:xfrm>
            <a:off x="4169410" y="2057400"/>
            <a:ext cx="4502785" cy="1996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4953000" y="5988050"/>
            <a:ext cx="2624455" cy="368300"/>
          </a:xfrm>
          <a:prstGeom prst="rect">
            <a:avLst/>
          </a:prstGeom>
          <a:noFill/>
        </p:spPr>
        <p:txBody>
          <a:bodyPr wrap="square">
            <a:spAutoFit/>
          </a:bodyPr>
          <a:lstStyle/>
          <a:p>
            <a:pPr lvl="1">
              <a:defRPr/>
            </a:pPr>
            <a:r>
              <a:rPr lang="en-US" altLang="zh-CN" sz="1800" dirty="0"/>
              <a:t>Result in our work</a:t>
            </a:r>
          </a:p>
        </p:txBody>
      </p:sp>
      <p:sp>
        <p:nvSpPr>
          <p:cNvPr id="13" name="文本框 12"/>
          <p:cNvSpPr txBox="1"/>
          <p:nvPr/>
        </p:nvSpPr>
        <p:spPr>
          <a:xfrm>
            <a:off x="228600" y="1198245"/>
            <a:ext cx="8253095" cy="706755"/>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Reflection coefficient  with varying values of s2 and s3 </a:t>
            </a:r>
            <a:endParaRPr lang="en-US" altLang="zh-CN" sz="2000" b="1" dirty="0"/>
          </a:p>
          <a:p>
            <a:pPr marL="800100" lvl="1" indent="-342900">
              <a:buFont typeface="Arial" panose="020B0604020202020204" pitchFamily="34" charset="0"/>
              <a:buChar char="•"/>
              <a:defRPr/>
            </a:pPr>
            <a:endParaRPr lang="en-US" altLang="zh-CN" sz="2000" b="1" dirty="0"/>
          </a:p>
        </p:txBody>
      </p:sp>
      <p:sp>
        <p:nvSpPr>
          <p:cNvPr id="3" name="文本框 2"/>
          <p:cNvSpPr txBox="1"/>
          <p:nvPr/>
        </p:nvSpPr>
        <p:spPr>
          <a:xfrm>
            <a:off x="762000" y="6019800"/>
            <a:ext cx="2694305" cy="368300"/>
          </a:xfrm>
          <a:prstGeom prst="rect">
            <a:avLst/>
          </a:prstGeom>
          <a:noFill/>
        </p:spPr>
        <p:txBody>
          <a:bodyPr wrap="none" rtlCol="0" anchor="t">
            <a:spAutoFit/>
          </a:bodyPr>
          <a:lstStyle/>
          <a:p>
            <a:pPr lvl="1">
              <a:defRPr/>
            </a:pPr>
            <a:r>
              <a:rPr lang="en-US" altLang="zh-CN" dirty="0">
                <a:sym typeface="+mn-ea"/>
              </a:rPr>
              <a:t>Result shown in paper</a:t>
            </a:r>
            <a:endParaRPr lang="zh-CN" altLang="en-US"/>
          </a:p>
        </p:txBody>
      </p:sp>
      <p:pic>
        <p:nvPicPr>
          <p:cNvPr id="7" name="图片 6" descr="20220523225644"/>
          <p:cNvPicPr>
            <a:picLocks noChangeAspect="1"/>
          </p:cNvPicPr>
          <p:nvPr/>
        </p:nvPicPr>
        <p:blipFill>
          <a:blip r:embed="rId2"/>
          <a:stretch>
            <a:fillRect/>
          </a:stretch>
        </p:blipFill>
        <p:spPr>
          <a:xfrm>
            <a:off x="304800" y="3200400"/>
            <a:ext cx="3982720" cy="2882900"/>
          </a:xfrm>
          <a:prstGeom prst="rect">
            <a:avLst/>
          </a:prstGeom>
        </p:spPr>
      </p:pic>
      <p:pic>
        <p:nvPicPr>
          <p:cNvPr id="9" name="图片 9" descr="20220523194521"/>
          <p:cNvPicPr>
            <a:picLocks noChangeAspect="1"/>
          </p:cNvPicPr>
          <p:nvPr/>
        </p:nvPicPr>
        <p:blipFill>
          <a:blip r:embed="rId3"/>
          <a:stretch>
            <a:fillRect/>
          </a:stretch>
        </p:blipFill>
        <p:spPr>
          <a:xfrm>
            <a:off x="4343400" y="3488055"/>
            <a:ext cx="4344035" cy="2145665"/>
          </a:xfrm>
          <a:prstGeom prst="rect">
            <a:avLst/>
          </a:prstGeom>
        </p:spPr>
      </p:pic>
      <p:pic>
        <p:nvPicPr>
          <p:cNvPr id="10" name="图片 10" descr="20220523194814"/>
          <p:cNvPicPr>
            <a:picLocks noChangeAspect="1"/>
          </p:cNvPicPr>
          <p:nvPr/>
        </p:nvPicPr>
        <p:blipFill>
          <a:blip r:embed="rId4"/>
          <a:stretch>
            <a:fillRect/>
          </a:stretch>
        </p:blipFill>
        <p:spPr>
          <a:xfrm>
            <a:off x="4343400" y="1742440"/>
            <a:ext cx="4344035" cy="1745615"/>
          </a:xfrm>
          <a:prstGeom prst="rect">
            <a:avLst/>
          </a:prstGeom>
        </p:spPr>
      </p:pic>
      <p:pic>
        <p:nvPicPr>
          <p:cNvPr id="6" name="图片 5"/>
          <p:cNvPicPr>
            <a:picLocks noChangeAspect="1"/>
          </p:cNvPicPr>
          <p:nvPr/>
        </p:nvPicPr>
        <p:blipFill>
          <a:blip r:embed="rId5"/>
          <a:stretch>
            <a:fillRect/>
          </a:stretch>
        </p:blipFill>
        <p:spPr>
          <a:xfrm>
            <a:off x="457200" y="1600200"/>
            <a:ext cx="3519805" cy="18084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410200" y="4114800"/>
            <a:ext cx="2675890" cy="368300"/>
          </a:xfrm>
          <a:prstGeom prst="rect">
            <a:avLst/>
          </a:prstGeom>
          <a:noFill/>
        </p:spPr>
        <p:txBody>
          <a:bodyPr wrap="square">
            <a:spAutoFit/>
          </a:bodyPr>
          <a:lstStyle/>
          <a:p>
            <a:pPr lvl="1">
              <a:defRPr/>
            </a:pPr>
            <a:r>
              <a:rPr lang="en-US" altLang="zh-CN" sz="1800" dirty="0"/>
              <a:t>Result in our work</a:t>
            </a:r>
          </a:p>
        </p:txBody>
      </p:sp>
      <p:sp>
        <p:nvSpPr>
          <p:cNvPr id="12" name="文本框 11"/>
          <p:cNvSpPr txBox="1"/>
          <p:nvPr/>
        </p:nvSpPr>
        <p:spPr>
          <a:xfrm>
            <a:off x="838200" y="4114800"/>
            <a:ext cx="5487670" cy="368300"/>
          </a:xfrm>
          <a:prstGeom prst="rect">
            <a:avLst/>
          </a:prstGeom>
          <a:noFill/>
        </p:spPr>
        <p:txBody>
          <a:bodyPr wrap="square">
            <a:spAutoFit/>
          </a:bodyPr>
          <a:lstStyle/>
          <a:p>
            <a:pPr lvl="1">
              <a:defRPr/>
            </a:pPr>
            <a:r>
              <a:rPr lang="en-US" altLang="zh-CN" dirty="0">
                <a:sym typeface="+mn-ea"/>
              </a:rPr>
              <a:t>Result shown in paper</a:t>
            </a:r>
            <a:endParaRPr lang="en-US" altLang="zh-CN" sz="1800" dirty="0"/>
          </a:p>
        </p:txBody>
      </p:sp>
      <p:sp>
        <p:nvSpPr>
          <p:cNvPr id="13" name="文本框 12"/>
          <p:cNvSpPr txBox="1"/>
          <p:nvPr/>
        </p:nvSpPr>
        <p:spPr>
          <a:xfrm>
            <a:off x="-304800" y="1295400"/>
            <a:ext cx="9377045" cy="1014730"/>
          </a:xfrm>
          <a:prstGeom prst="rect">
            <a:avLst/>
          </a:prstGeom>
          <a:noFill/>
        </p:spPr>
        <p:txBody>
          <a:bodyPr wrap="square">
            <a:spAutoFit/>
          </a:bodyPr>
          <a:lstStyle/>
          <a:p>
            <a:pPr lvl="1">
              <a:defRPr/>
            </a:pPr>
            <a:r>
              <a:rPr lang="en-US" altLang="zh-CN" sz="2000" b="1" dirty="0"/>
              <a:t>Simulation result: </a:t>
            </a:r>
            <a:r>
              <a:rPr lang="en-US" altLang="zh-CN" sz="2000" b="1" dirty="0">
                <a:sym typeface="+mn-ea"/>
              </a:rPr>
              <a:t>Input resistance  with varying value of the offset l</a:t>
            </a:r>
            <a:r>
              <a:rPr lang="en-US" altLang="zh-CN" sz="2000" b="1" baseline="-25000" dirty="0">
                <a:sym typeface="+mn-ea"/>
              </a:rPr>
              <a:t>0</a:t>
            </a:r>
            <a:r>
              <a:rPr lang="en-US" altLang="zh-CN" sz="2000" b="1" dirty="0">
                <a:sym typeface="+mn-ea"/>
              </a:rPr>
              <a:t> between the two vias. (Note: l</a:t>
            </a:r>
            <a:r>
              <a:rPr lang="en-US" altLang="zh-CN" sz="2000" b="1" baseline="-25000" dirty="0">
                <a:sym typeface="+mn-ea"/>
              </a:rPr>
              <a:t>0</a:t>
            </a:r>
            <a:r>
              <a:rPr lang="en-US" altLang="zh-CN" sz="2000" b="1" dirty="0">
                <a:sym typeface="+mn-ea"/>
              </a:rPr>
              <a:t>=l</a:t>
            </a:r>
            <a:r>
              <a:rPr lang="en-US" altLang="zh-CN" sz="2000" b="1" baseline="-25000" dirty="0">
                <a:sym typeface="+mn-ea"/>
              </a:rPr>
              <a:t>5</a:t>
            </a:r>
            <a:r>
              <a:rPr lang="en-US" altLang="zh-CN" sz="2000" b="1" dirty="0">
                <a:sym typeface="+mn-ea"/>
              </a:rPr>
              <a:t>-l</a:t>
            </a:r>
            <a:r>
              <a:rPr lang="en-US" altLang="zh-CN" sz="2000" b="1" baseline="-25000" dirty="0">
                <a:sym typeface="+mn-ea"/>
              </a:rPr>
              <a:t>4</a:t>
            </a:r>
            <a:r>
              <a:rPr lang="en-US" altLang="zh-CN" sz="2000" b="1" dirty="0">
                <a:sym typeface="+mn-ea"/>
              </a:rPr>
              <a:t>)</a:t>
            </a:r>
            <a:endParaRPr lang="en-US" altLang="zh-CN" sz="2000" b="1" dirty="0"/>
          </a:p>
          <a:p>
            <a:pPr marL="800100" lvl="1" indent="-342900">
              <a:buFont typeface="Arial" panose="020B0604020202020204" pitchFamily="34" charset="0"/>
              <a:buChar char="•"/>
              <a:defRPr/>
            </a:pPr>
            <a:endParaRPr lang="en-US" altLang="zh-CN" sz="2000" b="1" dirty="0"/>
          </a:p>
        </p:txBody>
      </p:sp>
      <p:pic>
        <p:nvPicPr>
          <p:cNvPr id="7" name="图片 6" descr="20220523230506"/>
          <p:cNvPicPr>
            <a:picLocks noChangeAspect="1"/>
          </p:cNvPicPr>
          <p:nvPr/>
        </p:nvPicPr>
        <p:blipFill>
          <a:blip r:embed="rId2"/>
          <a:stretch>
            <a:fillRect/>
          </a:stretch>
        </p:blipFill>
        <p:spPr>
          <a:xfrm>
            <a:off x="457200" y="1981200"/>
            <a:ext cx="3815080" cy="2117725"/>
          </a:xfrm>
          <a:prstGeom prst="rect">
            <a:avLst/>
          </a:prstGeom>
        </p:spPr>
      </p:pic>
      <p:pic>
        <p:nvPicPr>
          <p:cNvPr id="11" name="图片 11" descr="20220523194850"/>
          <p:cNvPicPr>
            <a:picLocks noChangeAspect="1"/>
          </p:cNvPicPr>
          <p:nvPr/>
        </p:nvPicPr>
        <p:blipFill>
          <a:blip r:embed="rId3"/>
          <a:stretch>
            <a:fillRect/>
          </a:stretch>
        </p:blipFill>
        <p:spPr>
          <a:xfrm>
            <a:off x="4267200" y="1981200"/>
            <a:ext cx="4712970" cy="2072640"/>
          </a:xfrm>
          <a:prstGeom prst="rect">
            <a:avLst/>
          </a:prstGeom>
        </p:spPr>
      </p:pic>
      <p:sp>
        <p:nvSpPr>
          <p:cNvPr id="9" name="文本框 8"/>
          <p:cNvSpPr txBox="1"/>
          <p:nvPr/>
        </p:nvSpPr>
        <p:spPr>
          <a:xfrm>
            <a:off x="838200" y="4648200"/>
            <a:ext cx="7816850" cy="1476375"/>
          </a:xfrm>
          <a:prstGeom prst="rect">
            <a:avLst/>
          </a:prstGeom>
          <a:noFill/>
        </p:spPr>
        <p:txBody>
          <a:bodyPr wrap="square" rtlCol="0">
            <a:spAutoFit/>
          </a:bodyPr>
          <a:lstStyle/>
          <a:p>
            <a:pPr algn="just"/>
            <a:r>
              <a:rPr lang="en-US" altLang="zh-CN" b="1"/>
              <a:t>Conclusion:  We can see that when l</a:t>
            </a:r>
            <a:r>
              <a:rPr lang="en-US" altLang="zh-CN" b="1" baseline="-25000"/>
              <a:t>0</a:t>
            </a:r>
            <a:r>
              <a:rPr lang="en-US" altLang="zh-CN" b="1"/>
              <a:t> changes from -0.6mm to 0mm, between 9.50GHz and 10GHz, the original half TE210 mode will be replaced by two separate hybrid resonant modes. Therefore, we finally use l</a:t>
            </a:r>
            <a:r>
              <a:rPr lang="en-US" altLang="zh-CN" b="1" baseline="-25000"/>
              <a:t>0</a:t>
            </a:r>
            <a:r>
              <a:rPr lang="en-US" altLang="zh-CN" b="1"/>
              <a:t> = 0 mm (corresponding to l</a:t>
            </a:r>
            <a:r>
              <a:rPr lang="en-US" altLang="zh-CN" b="1" baseline="-25000"/>
              <a:t>0</a:t>
            </a:r>
            <a:r>
              <a:rPr lang="en-US" altLang="zh-CN" b="1"/>
              <a:t> = 0.6mm in the paper) to balance the trade-off between reflection performance and bandwidth.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4007485" y="5031105"/>
            <a:ext cx="5088890" cy="2030095"/>
          </a:xfrm>
          <a:prstGeom prst="rect">
            <a:avLst/>
          </a:prstGeom>
          <a:noFill/>
        </p:spPr>
        <p:txBody>
          <a:bodyPr wrap="square">
            <a:spAutoFit/>
          </a:bodyPr>
          <a:lstStyle/>
          <a:p>
            <a:pPr lvl="1">
              <a:defRPr/>
            </a:pPr>
            <a:r>
              <a:rPr lang="en-US" altLang="zh-CN" sz="1800" dirty="0"/>
              <a:t>                      Result in our work</a:t>
            </a:r>
          </a:p>
          <a:p>
            <a:pPr marL="0" lvl="1">
              <a:defRPr/>
            </a:pPr>
            <a:r>
              <a:rPr lang="en-US" altLang="zh-CN" sz="1800" dirty="0"/>
              <a:t>                         Top</a:t>
            </a:r>
            <a:r>
              <a:rPr lang="zh-CN" altLang="en-US" sz="1800" dirty="0"/>
              <a:t>：</a:t>
            </a:r>
            <a:r>
              <a:rPr lang="en-US" altLang="zh-CN" dirty="0">
                <a:sym typeface="+mn-ea"/>
              </a:rPr>
              <a:t>Radiation Efficiency</a:t>
            </a:r>
          </a:p>
          <a:p>
            <a:pPr marL="0" lvl="1">
              <a:defRPr/>
            </a:pPr>
            <a:r>
              <a:rPr lang="en-US" altLang="en-IE" b="1" dirty="0">
                <a:sym typeface="+mn-ea"/>
              </a:rPr>
              <a:t>    Max </a:t>
            </a:r>
            <a:r>
              <a:rPr lang="en-US" altLang="zh-CN" b="1" dirty="0">
                <a:sym typeface="+mn-ea"/>
              </a:rPr>
              <a:t>Radiation Efficiency</a:t>
            </a:r>
            <a:r>
              <a:rPr lang="en-US" altLang="en-IE" b="1" dirty="0">
                <a:sym typeface="+mn-ea"/>
              </a:rPr>
              <a:t> 0.9768 at 10.21GHz</a:t>
            </a:r>
            <a:endParaRPr lang="en-US" altLang="zh-CN" dirty="0">
              <a:sym typeface="+mn-ea"/>
            </a:endParaRPr>
          </a:p>
          <a:p>
            <a:pPr marL="0" lvl="1">
              <a:defRPr/>
            </a:pPr>
            <a:r>
              <a:rPr lang="en-US" altLang="zh-CN" sz="1800" dirty="0"/>
              <a:t>                                   Bottom</a:t>
            </a:r>
            <a:r>
              <a:rPr lang="zh-CN" altLang="en-US" sz="1800" dirty="0"/>
              <a:t>：</a:t>
            </a:r>
            <a:r>
              <a:rPr lang="en-US" altLang="zh-CN" sz="1800" dirty="0"/>
              <a:t>Gain </a:t>
            </a:r>
          </a:p>
          <a:p>
            <a:pPr marL="0" lvl="1">
              <a:defRPr/>
            </a:pPr>
            <a:r>
              <a:rPr lang="en-US" altLang="en-IE" b="1" dirty="0">
                <a:sym typeface="+mn-ea"/>
              </a:rPr>
              <a:t>                 Max PeakGain 4.745 dB at 10.58GHz</a:t>
            </a:r>
          </a:p>
          <a:p>
            <a:pPr lvl="1">
              <a:defRPr/>
            </a:pPr>
            <a:endParaRPr lang="en-US" altLang="zh-CN" sz="1800" dirty="0"/>
          </a:p>
          <a:p>
            <a:pPr lvl="1">
              <a:defRPr/>
            </a:pPr>
            <a:endParaRPr lang="en-US" altLang="en-IE" b="1" dirty="0">
              <a:sym typeface="+mn-ea"/>
            </a:endParaRP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Radiation Efficiency &amp;&amp; Gain</a:t>
            </a:r>
          </a:p>
        </p:txBody>
      </p:sp>
      <p:sp>
        <p:nvSpPr>
          <p:cNvPr id="3" name="文本框 2"/>
          <p:cNvSpPr txBox="1"/>
          <p:nvPr/>
        </p:nvSpPr>
        <p:spPr>
          <a:xfrm>
            <a:off x="685800" y="4953000"/>
            <a:ext cx="2912745" cy="368300"/>
          </a:xfrm>
          <a:prstGeom prst="rect">
            <a:avLst/>
          </a:prstGeom>
          <a:noFill/>
        </p:spPr>
        <p:txBody>
          <a:bodyPr wrap="square" rtlCol="0" anchor="t">
            <a:spAutoFit/>
          </a:bodyPr>
          <a:lstStyle/>
          <a:p>
            <a:pPr lvl="1">
              <a:defRPr/>
            </a:pPr>
            <a:r>
              <a:rPr lang="en-US" altLang="zh-CN" dirty="0">
                <a:sym typeface="+mn-ea"/>
              </a:rPr>
              <a:t>Result shown in paper</a:t>
            </a:r>
            <a:endParaRPr lang="zh-CN" altLang="en-US"/>
          </a:p>
        </p:txBody>
      </p:sp>
      <p:pic>
        <p:nvPicPr>
          <p:cNvPr id="6" name="图片 5" descr="20220523231223"/>
          <p:cNvPicPr>
            <a:picLocks noChangeAspect="1"/>
          </p:cNvPicPr>
          <p:nvPr>
            <p:custDataLst>
              <p:tags r:id="rId1"/>
            </p:custDataLst>
          </p:nvPr>
        </p:nvPicPr>
        <p:blipFill>
          <a:blip r:embed="rId3"/>
          <a:stretch>
            <a:fillRect/>
          </a:stretch>
        </p:blipFill>
        <p:spPr>
          <a:xfrm>
            <a:off x="304800" y="1981200"/>
            <a:ext cx="4331335" cy="2619375"/>
          </a:xfrm>
          <a:prstGeom prst="rect">
            <a:avLst/>
          </a:prstGeom>
        </p:spPr>
      </p:pic>
      <p:pic>
        <p:nvPicPr>
          <p:cNvPr id="15" name="图片 14" descr="20220523232106"/>
          <p:cNvPicPr>
            <a:picLocks noChangeAspect="1"/>
          </p:cNvPicPr>
          <p:nvPr/>
        </p:nvPicPr>
        <p:blipFill>
          <a:blip r:embed="rId4"/>
          <a:stretch>
            <a:fillRect/>
          </a:stretch>
        </p:blipFill>
        <p:spPr>
          <a:xfrm>
            <a:off x="4799965" y="1503045"/>
            <a:ext cx="4089400" cy="1560830"/>
          </a:xfrm>
          <a:prstGeom prst="rect">
            <a:avLst/>
          </a:prstGeom>
        </p:spPr>
      </p:pic>
      <p:pic>
        <p:nvPicPr>
          <p:cNvPr id="16" name="图片 15" descr="20220523232211"/>
          <p:cNvPicPr>
            <a:picLocks noChangeAspect="1"/>
          </p:cNvPicPr>
          <p:nvPr/>
        </p:nvPicPr>
        <p:blipFill>
          <a:blip r:embed="rId5"/>
          <a:stretch>
            <a:fillRect/>
          </a:stretch>
        </p:blipFill>
        <p:spPr>
          <a:xfrm>
            <a:off x="4799965" y="3124200"/>
            <a:ext cx="4090035" cy="1846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548765"/>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915410" y="5410200"/>
            <a:ext cx="5088890" cy="1198880"/>
          </a:xfrm>
          <a:prstGeom prst="rect">
            <a:avLst/>
          </a:prstGeom>
          <a:noFill/>
        </p:spPr>
        <p:txBody>
          <a:bodyPr wrap="square">
            <a:spAutoFit/>
          </a:bodyPr>
          <a:lstStyle/>
          <a:p>
            <a:pPr lvl="1">
              <a:defRPr/>
            </a:pPr>
            <a:r>
              <a:rPr lang="en-US" altLang="zh-CN" sz="1800" dirty="0"/>
              <a:t>                      Result in our work</a:t>
            </a:r>
          </a:p>
          <a:p>
            <a:pPr marL="0" lvl="1">
              <a:defRPr/>
            </a:pPr>
            <a:r>
              <a:rPr lang="en-US" altLang="zh-CN" sz="1800" dirty="0"/>
              <a:t>                                 </a:t>
            </a:r>
            <a:r>
              <a:rPr lang="en-US" altLang="zh-CN" sz="1800" b="1" dirty="0"/>
              <a:t>Top</a:t>
            </a:r>
            <a:r>
              <a:rPr lang="zh-CN" altLang="en-US" sz="1800" b="1" dirty="0"/>
              <a:t>：</a:t>
            </a:r>
            <a:r>
              <a:rPr lang="en-US" altLang="zh-CN" b="1" dirty="0">
                <a:sym typeface="+mn-ea"/>
              </a:rPr>
              <a:t>9.6GHz</a:t>
            </a:r>
            <a:r>
              <a:rPr lang="en-US" altLang="en-IE" b="1" dirty="0">
                <a:sym typeface="+mn-ea"/>
              </a:rPr>
              <a:t>    </a:t>
            </a:r>
            <a:r>
              <a:rPr lang="en-US" altLang="zh-CN" sz="1800" b="1" dirty="0"/>
              <a:t>                                    </a:t>
            </a:r>
          </a:p>
          <a:p>
            <a:pPr marL="0" lvl="1">
              <a:defRPr/>
            </a:pPr>
            <a:r>
              <a:rPr lang="en-US" altLang="zh-CN" sz="1800" b="1" dirty="0"/>
              <a:t>                           Bottom</a:t>
            </a:r>
            <a:r>
              <a:rPr lang="zh-CN" altLang="en-US" sz="1800" b="1" dirty="0"/>
              <a:t>：</a:t>
            </a:r>
            <a:r>
              <a:rPr lang="en-US" altLang="zh-CN" sz="1800" b="1" dirty="0"/>
              <a:t>10.4GHz</a:t>
            </a:r>
          </a:p>
          <a:p>
            <a:pPr marL="0" lvl="1">
              <a:defRPr/>
            </a:pPr>
            <a:r>
              <a:rPr lang="en-US" altLang="en-IE" b="1" dirty="0">
                <a:sym typeface="+mn-ea"/>
              </a:rPr>
              <a:t>                </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Radiation Pattern (Gain Total)</a:t>
            </a:r>
            <a:endParaRPr lang="zh-CN" altLang="en-US" sz="2000" b="1" dirty="0">
              <a:sym typeface="+mn-ea"/>
            </a:endParaRPr>
          </a:p>
        </p:txBody>
      </p:sp>
      <p:sp>
        <p:nvSpPr>
          <p:cNvPr id="3" name="文本框 2"/>
          <p:cNvSpPr txBox="1"/>
          <p:nvPr/>
        </p:nvSpPr>
        <p:spPr>
          <a:xfrm>
            <a:off x="990600" y="4953000"/>
            <a:ext cx="2912745" cy="1198880"/>
          </a:xfrm>
          <a:prstGeom prst="rect">
            <a:avLst/>
          </a:prstGeom>
          <a:noFill/>
        </p:spPr>
        <p:txBody>
          <a:bodyPr wrap="square" rtlCol="0" anchor="t">
            <a:spAutoFit/>
          </a:bodyPr>
          <a:lstStyle/>
          <a:p>
            <a:pPr lvl="1">
              <a:defRPr/>
            </a:pPr>
            <a:r>
              <a:rPr lang="en-US" altLang="zh-CN" dirty="0">
                <a:sym typeface="+mn-ea"/>
              </a:rPr>
              <a:t>Result shown in paper</a:t>
            </a:r>
          </a:p>
          <a:p>
            <a:pPr lvl="1">
              <a:defRPr/>
            </a:pPr>
            <a:r>
              <a:rPr lang="en-US" altLang="zh-CN" b="1"/>
              <a:t>        Left 9.6GHz         </a:t>
            </a:r>
          </a:p>
          <a:p>
            <a:pPr lvl="1">
              <a:defRPr/>
            </a:pPr>
            <a:r>
              <a:rPr lang="en-US" altLang="zh-CN" b="1">
                <a:solidFill>
                  <a:schemeClr val="tx1"/>
                </a:solidFill>
              </a:rPr>
              <a:t>      Right:10.4GHz</a:t>
            </a:r>
          </a:p>
          <a:p>
            <a:pPr lvl="1">
              <a:defRPr/>
            </a:pPr>
            <a:r>
              <a:rPr lang="en-US" altLang="zh-CN" b="1"/>
              <a:t>      </a:t>
            </a:r>
          </a:p>
        </p:txBody>
      </p:sp>
      <p:pic>
        <p:nvPicPr>
          <p:cNvPr id="7" name="图片 6" descr="20220523234331"/>
          <p:cNvPicPr>
            <a:picLocks noChangeAspect="1"/>
          </p:cNvPicPr>
          <p:nvPr/>
        </p:nvPicPr>
        <p:blipFill>
          <a:blip r:embed="rId2"/>
          <a:stretch>
            <a:fillRect/>
          </a:stretch>
        </p:blipFill>
        <p:spPr>
          <a:xfrm>
            <a:off x="152400" y="2240915"/>
            <a:ext cx="4335145" cy="2223135"/>
          </a:xfrm>
          <a:prstGeom prst="rect">
            <a:avLst/>
          </a:prstGeom>
        </p:spPr>
      </p:pic>
      <p:pic>
        <p:nvPicPr>
          <p:cNvPr id="9" name="图片 8" descr="20220523234639"/>
          <p:cNvPicPr>
            <a:picLocks noChangeAspect="1"/>
          </p:cNvPicPr>
          <p:nvPr/>
        </p:nvPicPr>
        <p:blipFill>
          <a:blip r:embed="rId3"/>
          <a:stretch>
            <a:fillRect/>
          </a:stretch>
        </p:blipFill>
        <p:spPr>
          <a:xfrm>
            <a:off x="4342765" y="1524000"/>
            <a:ext cx="4233545" cy="1814195"/>
          </a:xfrm>
          <a:prstGeom prst="rect">
            <a:avLst/>
          </a:prstGeom>
        </p:spPr>
      </p:pic>
      <p:pic>
        <p:nvPicPr>
          <p:cNvPr id="10" name="图片 9" descr="20220523234708"/>
          <p:cNvPicPr>
            <a:picLocks noChangeAspect="1"/>
          </p:cNvPicPr>
          <p:nvPr/>
        </p:nvPicPr>
        <p:blipFill>
          <a:blip r:embed="rId4"/>
          <a:stretch>
            <a:fillRect/>
          </a:stretch>
        </p:blipFill>
        <p:spPr>
          <a:xfrm>
            <a:off x="4384675" y="3338195"/>
            <a:ext cx="4149725" cy="1818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5334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Electric field Distributions</a:t>
            </a:r>
          </a:p>
        </p:txBody>
      </p:sp>
      <p:sp>
        <p:nvSpPr>
          <p:cNvPr id="3" name="文本框 2"/>
          <p:cNvSpPr txBox="1"/>
          <p:nvPr/>
        </p:nvSpPr>
        <p:spPr>
          <a:xfrm>
            <a:off x="1676400" y="4800600"/>
            <a:ext cx="6496050" cy="1476375"/>
          </a:xfrm>
          <a:prstGeom prst="rect">
            <a:avLst/>
          </a:prstGeom>
          <a:noFill/>
        </p:spPr>
        <p:txBody>
          <a:bodyPr wrap="square" rtlCol="0" anchor="t">
            <a:spAutoFit/>
          </a:bodyPr>
          <a:lstStyle/>
          <a:p>
            <a:pPr lvl="1">
              <a:defRPr/>
            </a:pPr>
            <a:r>
              <a:rPr lang="en-US" altLang="zh-CN" dirty="0">
                <a:sym typeface="+mn-ea"/>
              </a:rPr>
              <a:t>                             Result shown in paper</a:t>
            </a:r>
          </a:p>
          <a:p>
            <a:pPr lvl="1">
              <a:defRPr/>
            </a:pPr>
            <a:r>
              <a:rPr lang="en-US" altLang="zh-CN" b="1" dirty="0">
                <a:sym typeface="+mn-ea"/>
              </a:rPr>
              <a:t>  From left to right :8.9, 9.4, 9.8, 10.6 and 10.9 GHz.</a:t>
            </a:r>
          </a:p>
          <a:p>
            <a:pPr lvl="1">
              <a:defRPr/>
            </a:pPr>
            <a:endParaRPr lang="en-US" altLang="zh-CN" dirty="0">
              <a:sym typeface="+mn-ea"/>
            </a:endParaRPr>
          </a:p>
          <a:p>
            <a:pPr lvl="1">
              <a:defRPr/>
            </a:pPr>
            <a:r>
              <a:rPr lang="en-US" altLang="zh-CN" dirty="0">
                <a:sym typeface="+mn-ea"/>
              </a:rPr>
              <a:t> </a:t>
            </a:r>
          </a:p>
          <a:p>
            <a:pPr lvl="1">
              <a:defRPr/>
            </a:pPr>
            <a:r>
              <a:rPr lang="en-US" altLang="zh-CN" b="1"/>
              <a:t>        </a:t>
            </a:r>
          </a:p>
        </p:txBody>
      </p:sp>
      <p:pic>
        <p:nvPicPr>
          <p:cNvPr id="6" name="图片 5" descr="20220523234958"/>
          <p:cNvPicPr>
            <a:picLocks noChangeAspect="1"/>
          </p:cNvPicPr>
          <p:nvPr/>
        </p:nvPicPr>
        <p:blipFill>
          <a:blip r:embed="rId2"/>
          <a:stretch>
            <a:fillRect/>
          </a:stretch>
        </p:blipFill>
        <p:spPr>
          <a:xfrm>
            <a:off x="935990" y="1752600"/>
            <a:ext cx="7545705" cy="25876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5334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Electric field Distributions</a:t>
            </a:r>
          </a:p>
        </p:txBody>
      </p:sp>
      <p:sp>
        <p:nvSpPr>
          <p:cNvPr id="3" name="文本框 2"/>
          <p:cNvSpPr txBox="1"/>
          <p:nvPr/>
        </p:nvSpPr>
        <p:spPr>
          <a:xfrm>
            <a:off x="1524000" y="5638800"/>
            <a:ext cx="6496050" cy="1476375"/>
          </a:xfrm>
          <a:prstGeom prst="rect">
            <a:avLst/>
          </a:prstGeom>
          <a:noFill/>
        </p:spPr>
        <p:txBody>
          <a:bodyPr wrap="square" rtlCol="0" anchor="t">
            <a:spAutoFit/>
          </a:bodyPr>
          <a:lstStyle/>
          <a:p>
            <a:pPr lvl="1">
              <a:defRPr/>
            </a:pPr>
            <a:r>
              <a:rPr lang="en-US" altLang="zh-CN" dirty="0">
                <a:sym typeface="+mn-ea"/>
              </a:rPr>
              <a:t>                               Result in our work </a:t>
            </a:r>
          </a:p>
          <a:p>
            <a:pPr lvl="1">
              <a:defRPr/>
            </a:pPr>
            <a:r>
              <a:rPr lang="en-US" altLang="zh-CN" b="1" dirty="0">
                <a:sym typeface="+mn-ea"/>
              </a:rPr>
              <a:t>From left to right:  8.9, 9.4, 9.8, 10.6 and 10.9 GHz.</a:t>
            </a:r>
          </a:p>
          <a:p>
            <a:pPr lvl="1">
              <a:defRPr/>
            </a:pPr>
            <a:endParaRPr lang="en-US" altLang="zh-CN" dirty="0">
              <a:sym typeface="+mn-ea"/>
            </a:endParaRPr>
          </a:p>
          <a:p>
            <a:pPr lvl="1">
              <a:defRPr/>
            </a:pPr>
            <a:r>
              <a:rPr lang="en-US" altLang="zh-CN" dirty="0">
                <a:sym typeface="+mn-ea"/>
              </a:rPr>
              <a:t> </a:t>
            </a:r>
          </a:p>
          <a:p>
            <a:pPr lvl="1">
              <a:defRPr/>
            </a:pPr>
            <a:r>
              <a:rPr lang="en-US" altLang="zh-CN" b="1"/>
              <a:t>        </a:t>
            </a:r>
          </a:p>
        </p:txBody>
      </p:sp>
      <p:pic>
        <p:nvPicPr>
          <p:cNvPr id="7" name="图片 6" descr="20220523235324"/>
          <p:cNvPicPr>
            <a:picLocks noChangeAspect="1"/>
          </p:cNvPicPr>
          <p:nvPr/>
        </p:nvPicPr>
        <p:blipFill>
          <a:blip r:embed="rId3"/>
          <a:stretch>
            <a:fillRect/>
          </a:stretch>
        </p:blipFill>
        <p:spPr>
          <a:xfrm>
            <a:off x="304800" y="1485265"/>
            <a:ext cx="1597025" cy="3450590"/>
          </a:xfrm>
          <a:prstGeom prst="rect">
            <a:avLst/>
          </a:prstGeom>
        </p:spPr>
      </p:pic>
      <p:pic>
        <p:nvPicPr>
          <p:cNvPr id="9" name="图片 8" descr="20220523235358"/>
          <p:cNvPicPr>
            <a:picLocks noChangeAspect="1"/>
          </p:cNvPicPr>
          <p:nvPr/>
        </p:nvPicPr>
        <p:blipFill>
          <a:blip r:embed="rId4"/>
          <a:stretch>
            <a:fillRect/>
          </a:stretch>
        </p:blipFill>
        <p:spPr>
          <a:xfrm>
            <a:off x="2037715" y="1524000"/>
            <a:ext cx="1560195" cy="3411855"/>
          </a:xfrm>
          <a:prstGeom prst="rect">
            <a:avLst/>
          </a:prstGeom>
        </p:spPr>
      </p:pic>
      <p:pic>
        <p:nvPicPr>
          <p:cNvPr id="10" name="图片 9" descr="20220523235419"/>
          <p:cNvPicPr>
            <a:picLocks noChangeAspect="1"/>
          </p:cNvPicPr>
          <p:nvPr/>
        </p:nvPicPr>
        <p:blipFill>
          <a:blip r:embed="rId5"/>
          <a:stretch>
            <a:fillRect/>
          </a:stretch>
        </p:blipFill>
        <p:spPr>
          <a:xfrm>
            <a:off x="3733800" y="1583055"/>
            <a:ext cx="1485900" cy="3389630"/>
          </a:xfrm>
          <a:prstGeom prst="rect">
            <a:avLst/>
          </a:prstGeom>
        </p:spPr>
      </p:pic>
      <p:pic>
        <p:nvPicPr>
          <p:cNvPr id="11" name="图片 10" descr="20220523235459"/>
          <p:cNvPicPr>
            <a:picLocks noChangeAspect="1"/>
          </p:cNvPicPr>
          <p:nvPr/>
        </p:nvPicPr>
        <p:blipFill>
          <a:blip r:embed="rId6"/>
          <a:stretch>
            <a:fillRect/>
          </a:stretch>
        </p:blipFill>
        <p:spPr>
          <a:xfrm>
            <a:off x="5410200" y="1639570"/>
            <a:ext cx="1422400" cy="3296285"/>
          </a:xfrm>
          <a:prstGeom prst="rect">
            <a:avLst/>
          </a:prstGeom>
        </p:spPr>
      </p:pic>
      <p:pic>
        <p:nvPicPr>
          <p:cNvPr id="12" name="图片 11" descr="20220523235550"/>
          <p:cNvPicPr>
            <a:picLocks noChangeAspect="1"/>
          </p:cNvPicPr>
          <p:nvPr/>
        </p:nvPicPr>
        <p:blipFill>
          <a:blip r:embed="rId7"/>
          <a:stretch>
            <a:fillRect/>
          </a:stretch>
        </p:blipFill>
        <p:spPr>
          <a:xfrm>
            <a:off x="7098030" y="1600200"/>
            <a:ext cx="1604645" cy="3394710"/>
          </a:xfrm>
          <a:prstGeom prst="rect">
            <a:avLst/>
          </a:prstGeom>
        </p:spPr>
      </p:pic>
      <p:sp>
        <p:nvSpPr>
          <p:cNvPr id="15" name="文本框 14"/>
          <p:cNvSpPr txBox="1"/>
          <p:nvPr/>
        </p:nvSpPr>
        <p:spPr>
          <a:xfrm>
            <a:off x="6858000" y="5109845"/>
            <a:ext cx="2237105" cy="368300"/>
          </a:xfrm>
          <a:prstGeom prst="rect">
            <a:avLst/>
          </a:prstGeom>
          <a:noFill/>
        </p:spPr>
        <p:txBody>
          <a:bodyPr wrap="square" rtlCol="0">
            <a:spAutoFit/>
          </a:bodyPr>
          <a:lstStyle/>
          <a:p>
            <a:r>
              <a:rPr lang="en-US" altLang="zh-CN" b="1"/>
              <a:t>Even TE310 mode</a:t>
            </a:r>
          </a:p>
        </p:txBody>
      </p:sp>
      <p:sp>
        <p:nvSpPr>
          <p:cNvPr id="17" name="文本框 16"/>
          <p:cNvSpPr txBox="1"/>
          <p:nvPr/>
        </p:nvSpPr>
        <p:spPr>
          <a:xfrm>
            <a:off x="5105400" y="5090160"/>
            <a:ext cx="1976755" cy="368300"/>
          </a:xfrm>
          <a:prstGeom prst="rect">
            <a:avLst/>
          </a:prstGeom>
          <a:noFill/>
        </p:spPr>
        <p:txBody>
          <a:bodyPr wrap="square" rtlCol="0" anchor="t">
            <a:spAutoFit/>
          </a:bodyPr>
          <a:lstStyle/>
          <a:p>
            <a:r>
              <a:rPr lang="en-US" altLang="zh-CN" b="1">
                <a:sym typeface="+mn-ea"/>
              </a:rPr>
              <a:t>Odd TE310 mode</a:t>
            </a:r>
            <a:endParaRPr lang="zh-CN" altLang="en-US"/>
          </a:p>
        </p:txBody>
      </p:sp>
      <p:sp>
        <p:nvSpPr>
          <p:cNvPr id="18" name="文本框 17"/>
          <p:cNvSpPr txBox="1"/>
          <p:nvPr/>
        </p:nvSpPr>
        <p:spPr>
          <a:xfrm>
            <a:off x="152400" y="5109845"/>
            <a:ext cx="1976755" cy="368300"/>
          </a:xfrm>
          <a:prstGeom prst="rect">
            <a:avLst/>
          </a:prstGeom>
          <a:noFill/>
        </p:spPr>
        <p:txBody>
          <a:bodyPr wrap="square" rtlCol="0" anchor="t">
            <a:spAutoFit/>
          </a:bodyPr>
          <a:lstStyle/>
          <a:p>
            <a:r>
              <a:rPr lang="en-US" altLang="zh-CN" b="1">
                <a:sym typeface="+mn-ea"/>
              </a:rPr>
              <a:t>Half-TE110 mode</a:t>
            </a:r>
            <a:endParaRPr lang="zh-CN" altLang="en-US"/>
          </a:p>
        </p:txBody>
      </p:sp>
      <p:sp>
        <p:nvSpPr>
          <p:cNvPr id="19" name="文本框 18"/>
          <p:cNvSpPr txBox="1"/>
          <p:nvPr/>
        </p:nvSpPr>
        <p:spPr>
          <a:xfrm>
            <a:off x="1828800" y="4935855"/>
            <a:ext cx="6092825" cy="645160"/>
          </a:xfrm>
          <a:prstGeom prst="rect">
            <a:avLst/>
          </a:prstGeom>
          <a:noFill/>
        </p:spPr>
        <p:txBody>
          <a:bodyPr wrap="square" rtlCol="0" anchor="t">
            <a:spAutoFit/>
          </a:bodyPr>
          <a:lstStyle/>
          <a:p>
            <a:r>
              <a:rPr lang="en-US" altLang="zh-CN" b="1">
                <a:sym typeface="+mn-ea"/>
              </a:rPr>
              <a:t>              Two hybrid mode</a:t>
            </a:r>
          </a:p>
          <a:p>
            <a:r>
              <a:rPr lang="en-US" altLang="zh-CN" b="1"/>
              <a:t>  (</a:t>
            </a:r>
            <a:r>
              <a:rPr lang="zh-CN" altLang="en-US" b="1"/>
              <a:t>half-TE210 、half-TE120</a:t>
            </a:r>
            <a:r>
              <a:rPr lang="en-US" altLang="zh-CN" b="1"/>
              <a:t> </a:t>
            </a:r>
            <a:r>
              <a:rPr lang="zh-CN" altLang="en-US" b="1"/>
              <a:t>mode</a:t>
            </a:r>
            <a:r>
              <a:rPr lang="en-US" altLang="zh-CN" b="1"/>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dirty="0"/>
              <a:t>Introduction</a:t>
            </a:r>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6" name="文本框 5"/>
          <p:cNvSpPr txBox="1"/>
          <p:nvPr/>
        </p:nvSpPr>
        <p:spPr>
          <a:xfrm>
            <a:off x="1066800" y="3378935"/>
            <a:ext cx="7467600" cy="2862322"/>
          </a:xfrm>
          <a:prstGeom prst="rect">
            <a:avLst/>
          </a:prstGeom>
          <a:noFill/>
        </p:spPr>
        <p:txBody>
          <a:bodyPr wrap="square">
            <a:spAutoFit/>
          </a:bodyPr>
          <a:lstStyle/>
          <a:p>
            <a:r>
              <a:rPr lang="en-US" altLang="zh-CN" sz="2000" b="1" dirty="0">
                <a:solidFill>
                  <a:srgbClr val="FF0000"/>
                </a:solidFill>
              </a:rPr>
              <a:t>    Substrate integrated waveguide (SIW)-like cavity backed slot (CBS) antennas</a:t>
            </a:r>
            <a:r>
              <a:rPr lang="en-US" altLang="zh-CN" sz="2000" dirty="0"/>
              <a:t> have been widely investigated for various applications including satellite communications and wireless communications recently because of their outstanding advantages of easy integration with planar circuits, low profile, and excellent directional radiation performance.</a:t>
            </a:r>
          </a:p>
          <a:p>
            <a:r>
              <a:rPr lang="en-US" altLang="zh-CN" sz="2000" dirty="0"/>
              <a:t>    In this paper, two types of substrate integrated waveguide (SIW) cavity-backed slot (CBS) antennas are proposed for </a:t>
            </a:r>
            <a:r>
              <a:rPr lang="en-US" altLang="zh-CN" sz="2000" b="1" dirty="0">
                <a:solidFill>
                  <a:srgbClr val="FF0000"/>
                </a:solidFill>
              </a:rPr>
              <a:t>bandwidth enhancement.</a:t>
            </a:r>
            <a:endParaRPr lang="zh-CN" altLang="en-US" sz="2000" b="1" dirty="0">
              <a:solidFill>
                <a:srgbClr val="FF0000"/>
              </a:solidFill>
            </a:endParaRPr>
          </a:p>
        </p:txBody>
      </p:sp>
      <p:pic>
        <p:nvPicPr>
          <p:cNvPr id="8" name="图片 7"/>
          <p:cNvPicPr>
            <a:picLocks noChangeAspect="1"/>
          </p:cNvPicPr>
          <p:nvPr/>
        </p:nvPicPr>
        <p:blipFill>
          <a:blip r:embed="rId2"/>
          <a:stretch>
            <a:fillRect/>
          </a:stretch>
        </p:blipFill>
        <p:spPr>
          <a:xfrm>
            <a:off x="685800" y="1246044"/>
            <a:ext cx="3372051" cy="2132891"/>
          </a:xfrm>
          <a:prstGeom prst="rect">
            <a:avLst/>
          </a:prstGeom>
        </p:spPr>
      </p:pic>
      <p:pic>
        <p:nvPicPr>
          <p:cNvPr id="9" name="图片 8"/>
          <p:cNvPicPr>
            <a:picLocks noChangeAspect="1"/>
          </p:cNvPicPr>
          <p:nvPr/>
        </p:nvPicPr>
        <p:blipFill>
          <a:blip r:embed="rId3"/>
          <a:stretch>
            <a:fillRect/>
          </a:stretch>
        </p:blipFill>
        <p:spPr>
          <a:xfrm>
            <a:off x="3962400" y="1276523"/>
            <a:ext cx="4040627" cy="20762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685800"/>
            <a:ext cx="8229600" cy="1562100"/>
          </a:xfrm>
        </p:spPr>
        <p:txBody>
          <a:bodyPr>
            <a:normAutofit fontScale="90000"/>
          </a:bodyPr>
          <a:lstStyle/>
          <a:p>
            <a:r>
              <a:rPr lang="en-US" altLang="en-IE" dirty="0"/>
              <a:t>Exploration</a:t>
            </a:r>
            <a:r>
              <a:rPr lang="zh-CN" altLang="en-US" dirty="0"/>
              <a:t>：</a:t>
            </a:r>
            <a:br>
              <a:rPr lang="zh-CN" altLang="en-US" dirty="0"/>
            </a:br>
            <a:r>
              <a:rPr lang="en-US" altLang="zh-CN" dirty="0"/>
              <a:t>Why Should </a:t>
            </a:r>
            <a:r>
              <a:rPr lang="en-IE" altLang="zh-CN" dirty="0"/>
              <a:t>PENTA-MODE SIW CBS ANTENNA</a:t>
            </a:r>
            <a:r>
              <a:rPr lang="en-US" altLang="en-IE" dirty="0"/>
              <a:t> Seen Like This</a:t>
            </a:r>
            <a:r>
              <a:rPr lang="zh-CN" altLang="en-US" dirty="0"/>
              <a:t>？</a:t>
            </a:r>
          </a:p>
        </p:txBody>
      </p:sp>
      <p:sp>
        <p:nvSpPr>
          <p:cNvPr id="2" name="Footer Placeholder 1"/>
          <p:cNvSpPr>
            <a:spLocks noGrp="1"/>
          </p:cNvSpPr>
          <p:nvPr>
            <p:ph type="ftr" sz="quarter" idx="3"/>
          </p:nvPr>
        </p:nvSpPr>
        <p:spPr/>
        <p:txBody>
          <a:bodyPr/>
          <a:lstStyle/>
          <a:p>
            <a:r>
              <a:rPr lang="en-US" dirty="0"/>
              <a:t>EE307</a:t>
            </a:r>
          </a:p>
        </p:txBody>
      </p:sp>
      <p:sp>
        <p:nvSpPr>
          <p:cNvPr id="3" name="文本框 2"/>
          <p:cNvSpPr txBox="1"/>
          <p:nvPr/>
        </p:nvSpPr>
        <p:spPr>
          <a:xfrm>
            <a:off x="571500" y="2743200"/>
            <a:ext cx="8001000" cy="2676525"/>
          </a:xfrm>
          <a:prstGeom prst="rect">
            <a:avLst/>
          </a:prstGeom>
          <a:noFill/>
        </p:spPr>
        <p:txBody>
          <a:bodyPr wrap="square" rtlCol="0">
            <a:spAutoFit/>
          </a:bodyPr>
          <a:lstStyle/>
          <a:p>
            <a:pPr indent="0" algn="just">
              <a:buNone/>
            </a:pPr>
            <a:r>
              <a:rPr lang="en-US" altLang="zh-CN" sz="2800"/>
              <a:t>-- </a:t>
            </a:r>
            <a:r>
              <a:rPr lang="zh-CN" altLang="en-US" sz="2800"/>
              <a:t>The importance of </a:t>
            </a:r>
            <a:r>
              <a:rPr lang="zh-CN" altLang="en-US" sz="2800" b="1">
                <a:solidFill>
                  <a:schemeClr val="tx1"/>
                </a:solidFill>
              </a:rPr>
              <a:t>asymmetric</a:t>
            </a:r>
            <a:r>
              <a:rPr lang="en-US" altLang="zh-CN" sz="2800" b="1">
                <a:solidFill>
                  <a:schemeClr val="tx1"/>
                </a:solidFill>
              </a:rPr>
              <a:t> </a:t>
            </a:r>
            <a:r>
              <a:rPr lang="zh-CN" altLang="en-US" sz="2800" b="1">
                <a:solidFill>
                  <a:schemeClr val="tx1"/>
                </a:solidFill>
              </a:rPr>
              <a:t>shorting vias and cross-shaped slots</a:t>
            </a:r>
            <a:r>
              <a:rPr lang="zh-CN" altLang="en-US" sz="2800" b="1">
                <a:solidFill>
                  <a:srgbClr val="FF0000"/>
                </a:solidFill>
              </a:rPr>
              <a:t> </a:t>
            </a:r>
            <a:r>
              <a:rPr lang="zh-CN" altLang="en-US" sz="2800"/>
              <a:t>in th</a:t>
            </a:r>
            <a:r>
              <a:rPr lang="en-US" altLang="zh-CN" sz="2800"/>
              <a:t>is</a:t>
            </a:r>
            <a:r>
              <a:rPr lang="zh-CN" altLang="en-US" sz="2800"/>
              <a:t> antennas</a:t>
            </a:r>
            <a:r>
              <a:rPr lang="en-US" altLang="zh-CN" sz="2800"/>
              <a:t> structure</a:t>
            </a:r>
            <a:r>
              <a:rPr lang="zh-CN" altLang="en-US" sz="2800"/>
              <a:t> was </a:t>
            </a:r>
            <a:r>
              <a:rPr lang="en-US" altLang="zh-CN" sz="2800"/>
              <a:t>significant</a:t>
            </a:r>
            <a:r>
              <a:rPr lang="zh-CN" altLang="en-US" sz="2800"/>
              <a:t> during </a:t>
            </a:r>
            <a:r>
              <a:rPr lang="en-US" altLang="zh-CN" sz="2800"/>
              <a:t>our</a:t>
            </a:r>
            <a:r>
              <a:rPr lang="zh-CN" altLang="en-US" sz="2800"/>
              <a:t> modeling. Therefore, we try to further explore the antenna structure to observe the influence of these two parts on the performance of the antenna</a:t>
            </a:r>
            <a:r>
              <a:rPr lang="en-US" altLang="zh-CN" sz="280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457200"/>
            <a:ext cx="9305925" cy="1143000"/>
          </a:xfrm>
        </p:spPr>
        <p:txBody>
          <a:bodyPr>
            <a:normAutofit/>
          </a:bodyPr>
          <a:lstStyle/>
          <a:p>
            <a:r>
              <a:rPr lang="en-US" altLang="en-IE" sz="3200" dirty="0"/>
              <a:t>1</a:t>
            </a:r>
            <a:r>
              <a:rPr lang="en-US" altLang="en-IE" sz="2000" dirty="0"/>
              <a:t>.</a:t>
            </a:r>
            <a:r>
              <a:rPr lang="en-US" altLang="en-IE" sz="3100" dirty="0"/>
              <a:t>The four </a:t>
            </a:r>
            <a:r>
              <a:rPr lang="zh-CN" altLang="en-US" sz="3100">
                <a:sym typeface="+mn-ea"/>
              </a:rPr>
              <a:t>shorting vias</a:t>
            </a:r>
            <a:r>
              <a:rPr lang="en-US" altLang="en-IE" sz="3100" dirty="0"/>
              <a:t> in the middle are symmetrical</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229610" y="51816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pic>
        <p:nvPicPr>
          <p:cNvPr id="21" name="图片 21" descr="20220523195831"/>
          <p:cNvPicPr>
            <a:picLocks noChangeAspect="1"/>
          </p:cNvPicPr>
          <p:nvPr/>
        </p:nvPicPr>
        <p:blipFill>
          <a:blip r:embed="rId2"/>
          <a:stretch>
            <a:fillRect/>
          </a:stretch>
        </p:blipFill>
        <p:spPr>
          <a:xfrm>
            <a:off x="1600200" y="1524000"/>
            <a:ext cx="6307455" cy="32823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381000"/>
            <a:ext cx="9305925" cy="1143000"/>
          </a:xfrm>
        </p:spPr>
        <p:txBody>
          <a:bodyPr>
            <a:normAutofit/>
          </a:bodyPr>
          <a:lstStyle/>
          <a:p>
            <a:r>
              <a:rPr lang="en-US" altLang="en-IE" sz="3200" dirty="0"/>
              <a:t>1</a:t>
            </a:r>
            <a:r>
              <a:rPr lang="en-US" altLang="en-IE" sz="2000" dirty="0"/>
              <a:t>.</a:t>
            </a:r>
            <a:r>
              <a:rPr lang="en-US" altLang="en-IE" sz="3100" dirty="0"/>
              <a:t>The four </a:t>
            </a:r>
            <a:r>
              <a:rPr lang="zh-CN" altLang="en-US" sz="3100">
                <a:sym typeface="+mn-ea"/>
              </a:rPr>
              <a:t>shorting vias</a:t>
            </a:r>
            <a:r>
              <a:rPr lang="en-US" altLang="en-IE" sz="3100" dirty="0"/>
              <a:t> in the middle are symmetrical</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pic>
        <p:nvPicPr>
          <p:cNvPr id="3" name="图片 2" descr="20220524001532"/>
          <p:cNvPicPr>
            <a:picLocks noChangeAspect="1"/>
          </p:cNvPicPr>
          <p:nvPr/>
        </p:nvPicPr>
        <p:blipFill>
          <a:blip r:embed="rId2"/>
          <a:stretch>
            <a:fillRect/>
          </a:stretch>
        </p:blipFill>
        <p:spPr>
          <a:xfrm>
            <a:off x="1479550" y="1371600"/>
            <a:ext cx="6642100" cy="2640965"/>
          </a:xfrm>
          <a:prstGeom prst="rect">
            <a:avLst/>
          </a:prstGeom>
        </p:spPr>
      </p:pic>
      <p:sp>
        <p:nvSpPr>
          <p:cNvPr id="6" name="文本框 5"/>
          <p:cNvSpPr txBox="1"/>
          <p:nvPr/>
        </p:nvSpPr>
        <p:spPr>
          <a:xfrm>
            <a:off x="3352800" y="4114800"/>
            <a:ext cx="2752725" cy="368300"/>
          </a:xfrm>
          <a:prstGeom prst="rect">
            <a:avLst/>
          </a:prstGeom>
          <a:noFill/>
        </p:spPr>
        <p:txBody>
          <a:bodyPr wrap="none" rtlCol="0" anchor="t">
            <a:spAutoFit/>
          </a:bodyPr>
          <a:lstStyle/>
          <a:p>
            <a:pPr lvl="1">
              <a:defRPr/>
            </a:pPr>
            <a:r>
              <a:rPr lang="en-US" altLang="zh-CN" dirty="0">
                <a:sym typeface="+mn-ea"/>
              </a:rPr>
              <a:t>S11 shown in our work</a:t>
            </a:r>
            <a:endParaRPr lang="zh-CN" altLang="en-US"/>
          </a:p>
        </p:txBody>
      </p:sp>
      <p:sp>
        <p:nvSpPr>
          <p:cNvPr id="7" name="文本框 6"/>
          <p:cNvSpPr txBox="1"/>
          <p:nvPr/>
        </p:nvSpPr>
        <p:spPr>
          <a:xfrm>
            <a:off x="1143000" y="4343400"/>
            <a:ext cx="7590790" cy="1753235"/>
          </a:xfrm>
          <a:prstGeom prst="rect">
            <a:avLst/>
          </a:prstGeom>
          <a:noFill/>
        </p:spPr>
        <p:txBody>
          <a:bodyPr wrap="square" rtlCol="0" anchor="t">
            <a:spAutoFit/>
          </a:bodyPr>
          <a:lstStyle/>
          <a:p>
            <a:r>
              <a:rPr lang="zh-CN" altLang="en-US"/>
              <a:t>  </a:t>
            </a:r>
          </a:p>
          <a:p>
            <a:pPr algn="just"/>
            <a:r>
              <a:rPr lang="en-US" altLang="zh-CN"/>
              <a:t>       </a:t>
            </a:r>
            <a:r>
              <a:rPr lang="zh-CN" altLang="en-US"/>
              <a:t>It can be seen from the S11 parameter figure that if we make all the four </a:t>
            </a:r>
            <a:r>
              <a:rPr lang="zh-CN" altLang="en-US">
                <a:sym typeface="+mn-ea"/>
              </a:rPr>
              <a:t>shorting vias</a:t>
            </a:r>
            <a:r>
              <a:rPr lang="zh-CN" altLang="en-US"/>
              <a:t> in the middle symmetrical, the </a:t>
            </a:r>
            <a:r>
              <a:rPr lang="zh-CN" altLang="en-US" b="1"/>
              <a:t>antenna bandwidth produced</a:t>
            </a:r>
            <a:r>
              <a:rPr lang="zh-CN" altLang="en-US"/>
              <a:t> is not as good as the asymmetric Penta-mode. Therefore, the maximum effect of asymmetric </a:t>
            </a:r>
            <a:r>
              <a:rPr lang="zh-CN" altLang="en-US">
                <a:sym typeface="+mn-ea"/>
              </a:rPr>
              <a:t>shorting vias</a:t>
            </a:r>
            <a:r>
              <a:rPr lang="zh-CN" altLang="en-US"/>
              <a:t> is </a:t>
            </a:r>
            <a:r>
              <a:rPr lang="zh-CN" altLang="en-US" b="1"/>
              <a:t>to increase the resonant mode to improve the bandwidth.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32765" y="533400"/>
            <a:ext cx="10341610" cy="1143000"/>
          </a:xfrm>
        </p:spPr>
        <p:txBody>
          <a:bodyPr>
            <a:normAutofit/>
          </a:bodyPr>
          <a:lstStyle/>
          <a:p>
            <a:r>
              <a:rPr lang="zh-CN" altLang="en-US" sz="3100" dirty="0"/>
              <a:t>2. </a:t>
            </a:r>
            <a:r>
              <a:rPr lang="en-US" sz="3100" dirty="0"/>
              <a:t>T</a:t>
            </a:r>
            <a:r>
              <a:rPr sz="3100" dirty="0"/>
              <a:t>wo </a:t>
            </a:r>
            <a:r>
              <a:rPr lang="zh-CN" altLang="en-US" sz="3100" dirty="0">
                <a:sym typeface="+mn-ea"/>
              </a:rPr>
              <a:t>shorting vias</a:t>
            </a:r>
            <a:r>
              <a:rPr sz="3100" dirty="0"/>
              <a:t> </a:t>
            </a:r>
            <a:r>
              <a:rPr lang="en-US" sz="3100" dirty="0"/>
              <a:t>in the front are not exist</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pic>
        <p:nvPicPr>
          <p:cNvPr id="8" name="图片 7" descr="20220524002406"/>
          <p:cNvPicPr>
            <a:picLocks noChangeAspect="1"/>
          </p:cNvPicPr>
          <p:nvPr/>
        </p:nvPicPr>
        <p:blipFill>
          <a:blip r:embed="rId2"/>
          <a:stretch>
            <a:fillRect/>
          </a:stretch>
        </p:blipFill>
        <p:spPr>
          <a:xfrm>
            <a:off x="1524000" y="1600200"/>
            <a:ext cx="5876925" cy="3420110"/>
          </a:xfrm>
          <a:prstGeom prst="rect">
            <a:avLst/>
          </a:prstGeom>
        </p:spPr>
      </p:pic>
      <p:sp>
        <p:nvSpPr>
          <p:cNvPr id="9" name="文本框 8"/>
          <p:cNvSpPr txBox="1"/>
          <p:nvPr/>
        </p:nvSpPr>
        <p:spPr>
          <a:xfrm>
            <a:off x="3276600" y="53340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381000"/>
            <a:ext cx="9305925" cy="1143000"/>
          </a:xfrm>
        </p:spPr>
        <p:txBody>
          <a:bodyPr>
            <a:normAutofit/>
          </a:bodyPr>
          <a:lstStyle/>
          <a:p>
            <a:r>
              <a:rPr lang="zh-CN" altLang="en-US" sz="3200">
                <a:sym typeface="+mn-ea"/>
              </a:rPr>
              <a:t>2. </a:t>
            </a:r>
            <a:r>
              <a:rPr lang="en-US" sz="3200">
                <a:sym typeface="+mn-ea"/>
              </a:rPr>
              <a:t>T</a:t>
            </a:r>
            <a:r>
              <a:rPr sz="3200">
                <a:sym typeface="+mn-ea"/>
              </a:rPr>
              <a:t>wo </a:t>
            </a:r>
            <a:r>
              <a:rPr lang="zh-CN" altLang="en-US" sz="3200">
                <a:sym typeface="+mn-ea"/>
              </a:rPr>
              <a:t>shorting vias</a:t>
            </a:r>
            <a:r>
              <a:rPr sz="3200">
                <a:sym typeface="+mn-ea"/>
              </a:rPr>
              <a:t> </a:t>
            </a:r>
            <a:r>
              <a:rPr lang="en-US" sz="3200">
                <a:sym typeface="+mn-ea"/>
              </a:rPr>
              <a:t>in the front are not exist</a:t>
            </a:r>
            <a:endParaRPr lang="en-US" altLang="en-IE" sz="3100" dirty="0"/>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6" name="文本框 5"/>
          <p:cNvSpPr txBox="1"/>
          <p:nvPr/>
        </p:nvSpPr>
        <p:spPr>
          <a:xfrm>
            <a:off x="3308985" y="3962400"/>
            <a:ext cx="2752725" cy="368300"/>
          </a:xfrm>
          <a:prstGeom prst="rect">
            <a:avLst/>
          </a:prstGeom>
          <a:noFill/>
        </p:spPr>
        <p:txBody>
          <a:bodyPr wrap="none" rtlCol="0" anchor="t">
            <a:spAutoFit/>
          </a:bodyPr>
          <a:lstStyle/>
          <a:p>
            <a:pPr lvl="1">
              <a:defRPr/>
            </a:pPr>
            <a:r>
              <a:rPr lang="en-US" altLang="zh-CN" dirty="0">
                <a:sym typeface="+mn-ea"/>
              </a:rPr>
              <a:t>S11 shown in our work</a:t>
            </a:r>
            <a:endParaRPr lang="zh-CN" altLang="en-US"/>
          </a:p>
        </p:txBody>
      </p:sp>
      <p:sp>
        <p:nvSpPr>
          <p:cNvPr id="7" name="文本框 6"/>
          <p:cNvSpPr txBox="1"/>
          <p:nvPr/>
        </p:nvSpPr>
        <p:spPr>
          <a:xfrm>
            <a:off x="1143000" y="3810000"/>
            <a:ext cx="7590790" cy="2030095"/>
          </a:xfrm>
          <a:prstGeom prst="rect">
            <a:avLst/>
          </a:prstGeom>
          <a:noFill/>
        </p:spPr>
        <p:txBody>
          <a:bodyPr wrap="square" rtlCol="0" anchor="t">
            <a:spAutoFit/>
          </a:bodyPr>
          <a:lstStyle/>
          <a:p>
            <a:r>
              <a:rPr lang="zh-CN" altLang="en-US"/>
              <a:t>  </a:t>
            </a:r>
          </a:p>
          <a:p>
            <a:pPr algn="just"/>
            <a:r>
              <a:rPr lang="en-US" altLang="zh-CN"/>
              <a:t>       </a:t>
            </a:r>
            <a:r>
              <a:rPr lang="zh-CN" altLang="en-US"/>
              <a:t>  </a:t>
            </a:r>
          </a:p>
          <a:p>
            <a:pPr algn="just"/>
            <a:r>
              <a:rPr lang="en-US" altLang="zh-CN"/>
              <a:t>      </a:t>
            </a:r>
            <a:r>
              <a:rPr lang="zh-CN" altLang="en-US"/>
              <a:t>According to the S11 parameter </a:t>
            </a:r>
            <a:r>
              <a:rPr lang="en-US" altLang="zh-CN"/>
              <a:t>in the above </a:t>
            </a:r>
            <a:r>
              <a:rPr lang="zh-CN" altLang="en-US"/>
              <a:t>figure, if we do not place two asymmetric </a:t>
            </a:r>
            <a:r>
              <a:rPr lang="zh-CN" altLang="en-US">
                <a:sym typeface="+mn-ea"/>
              </a:rPr>
              <a:t>shorting vias</a:t>
            </a:r>
            <a:r>
              <a:rPr lang="zh-CN" altLang="en-US"/>
              <a:t> at the front end of the middle part, </a:t>
            </a:r>
            <a:r>
              <a:rPr lang="zh-CN" altLang="en-US" b="1"/>
              <a:t>the bandwidth of the antenna produced is only 0.2</a:t>
            </a:r>
            <a:r>
              <a:rPr lang="en-US" altLang="zh-CN" b="1"/>
              <a:t>GH</a:t>
            </a:r>
            <a:r>
              <a:rPr lang="zh-CN" altLang="en-US" b="1"/>
              <a:t>z</a:t>
            </a:r>
            <a:r>
              <a:rPr lang="zh-CN" altLang="en-US"/>
              <a:t>, so </a:t>
            </a:r>
            <a:r>
              <a:rPr lang="zh-CN" altLang="en-US" b="1">
                <a:solidFill>
                  <a:srgbClr val="FF0000"/>
                </a:solidFill>
              </a:rPr>
              <a:t>the maximum effect of </a:t>
            </a:r>
            <a:r>
              <a:rPr lang="en-US" altLang="zh-CN" b="1">
                <a:solidFill>
                  <a:srgbClr val="FF0000"/>
                </a:solidFill>
              </a:rPr>
              <a:t>two </a:t>
            </a:r>
            <a:r>
              <a:rPr lang="zh-CN" altLang="en-US" b="1">
                <a:solidFill>
                  <a:srgbClr val="FF0000"/>
                </a:solidFill>
              </a:rPr>
              <a:t>asymmetric </a:t>
            </a:r>
            <a:r>
              <a:rPr lang="zh-CN" altLang="en-US" b="1">
                <a:solidFill>
                  <a:srgbClr val="FF0000"/>
                </a:solidFill>
                <a:sym typeface="+mn-ea"/>
              </a:rPr>
              <a:t>shorting vias</a:t>
            </a:r>
            <a:r>
              <a:rPr lang="zh-CN" altLang="en-US" b="1">
                <a:solidFill>
                  <a:srgbClr val="FF0000"/>
                </a:solidFill>
              </a:rPr>
              <a:t> </a:t>
            </a:r>
            <a:r>
              <a:rPr lang="zh-CN" altLang="en-US" b="1">
                <a:solidFill>
                  <a:srgbClr val="FF0000"/>
                </a:solidFill>
                <a:sym typeface="+mn-ea"/>
              </a:rPr>
              <a:t>at the front end of the middle part</a:t>
            </a:r>
            <a:r>
              <a:rPr lang="en-US" altLang="zh-CN" b="1">
                <a:solidFill>
                  <a:srgbClr val="FF0000"/>
                </a:solidFill>
                <a:sym typeface="+mn-ea"/>
              </a:rPr>
              <a:t> </a:t>
            </a:r>
            <a:r>
              <a:rPr lang="zh-CN" altLang="en-US" b="1">
                <a:solidFill>
                  <a:srgbClr val="FF0000"/>
                </a:solidFill>
              </a:rPr>
              <a:t>is to improve the bandwidth of the antenna.</a:t>
            </a:r>
          </a:p>
        </p:txBody>
      </p:sp>
      <p:pic>
        <p:nvPicPr>
          <p:cNvPr id="11" name="图片 10" descr="20220524003450"/>
          <p:cNvPicPr>
            <a:picLocks noChangeAspect="1"/>
          </p:cNvPicPr>
          <p:nvPr/>
        </p:nvPicPr>
        <p:blipFill>
          <a:blip r:embed="rId3"/>
          <a:stretch>
            <a:fillRect/>
          </a:stretch>
        </p:blipFill>
        <p:spPr>
          <a:xfrm>
            <a:off x="1295400" y="1315085"/>
            <a:ext cx="7051675" cy="26473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457200"/>
            <a:ext cx="9305925" cy="1143000"/>
          </a:xfrm>
        </p:spPr>
        <p:txBody>
          <a:bodyPr>
            <a:normAutofit/>
          </a:bodyPr>
          <a:lstStyle/>
          <a:p>
            <a:r>
              <a:rPr lang="en-US" altLang="en-IE" sz="3200" dirty="0"/>
              <a:t>3</a:t>
            </a:r>
            <a:r>
              <a:rPr lang="en-US" altLang="en-IE" sz="2000" dirty="0"/>
              <a:t>. </a:t>
            </a:r>
            <a:r>
              <a:rPr lang="en-US" altLang="en-IE" sz="3100" dirty="0"/>
              <a:t>All four </a:t>
            </a:r>
            <a:r>
              <a:rPr lang="zh-CN" altLang="en-US" sz="3100">
                <a:sym typeface="+mn-ea"/>
              </a:rPr>
              <a:t>shorting vias</a:t>
            </a:r>
            <a:r>
              <a:rPr lang="en-US" altLang="en-IE" sz="3100" dirty="0"/>
              <a:t> in the middle are not exist</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276600" y="55626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pic>
        <p:nvPicPr>
          <p:cNvPr id="3" name="图片 2" descr="20220524002925"/>
          <p:cNvPicPr>
            <a:picLocks noChangeAspect="1"/>
          </p:cNvPicPr>
          <p:nvPr/>
        </p:nvPicPr>
        <p:blipFill>
          <a:blip r:embed="rId2"/>
          <a:stretch>
            <a:fillRect/>
          </a:stretch>
        </p:blipFill>
        <p:spPr>
          <a:xfrm>
            <a:off x="1752600" y="1524000"/>
            <a:ext cx="5961380" cy="37598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9525" y="76200"/>
            <a:ext cx="9305925" cy="1143000"/>
          </a:xfrm>
        </p:spPr>
        <p:txBody>
          <a:bodyPr>
            <a:normAutofit/>
          </a:bodyPr>
          <a:lstStyle/>
          <a:p>
            <a:r>
              <a:rPr lang="en-US" altLang="en-IE" sz="3200" dirty="0"/>
              <a:t>3</a:t>
            </a:r>
            <a:r>
              <a:rPr lang="en-US" altLang="en-IE" sz="2000" dirty="0"/>
              <a:t>. </a:t>
            </a:r>
            <a:r>
              <a:rPr lang="en-US" altLang="en-IE" sz="3100" dirty="0"/>
              <a:t>All four </a:t>
            </a:r>
            <a:r>
              <a:rPr lang="zh-CN" altLang="en-US" sz="3100">
                <a:sym typeface="+mn-ea"/>
              </a:rPr>
              <a:t>shorting vias</a:t>
            </a:r>
            <a:r>
              <a:rPr lang="en-US" altLang="en-IE" sz="3100" dirty="0"/>
              <a:t> in the middle are not exist</a:t>
            </a:r>
          </a:p>
        </p:txBody>
      </p:sp>
      <p:pic>
        <p:nvPicPr>
          <p:cNvPr id="6" name="图片 5" descr="20220524003546"/>
          <p:cNvPicPr>
            <a:picLocks noChangeAspect="1"/>
          </p:cNvPicPr>
          <p:nvPr/>
        </p:nvPicPr>
        <p:blipFill>
          <a:blip r:embed="rId2"/>
          <a:stretch>
            <a:fillRect/>
          </a:stretch>
        </p:blipFill>
        <p:spPr>
          <a:xfrm>
            <a:off x="914400" y="914400"/>
            <a:ext cx="7080885" cy="2718435"/>
          </a:xfrm>
          <a:prstGeom prst="rect">
            <a:avLst/>
          </a:prstGeom>
        </p:spPr>
      </p:pic>
      <p:sp>
        <p:nvSpPr>
          <p:cNvPr id="7" name="文本框 6"/>
          <p:cNvSpPr txBox="1"/>
          <p:nvPr/>
        </p:nvSpPr>
        <p:spPr>
          <a:xfrm>
            <a:off x="3267075" y="3505200"/>
            <a:ext cx="2752725" cy="368300"/>
          </a:xfrm>
          <a:prstGeom prst="rect">
            <a:avLst/>
          </a:prstGeom>
          <a:noFill/>
        </p:spPr>
        <p:txBody>
          <a:bodyPr wrap="none" rtlCol="0" anchor="t">
            <a:spAutoFit/>
          </a:bodyPr>
          <a:lstStyle/>
          <a:p>
            <a:pPr lvl="1">
              <a:defRPr/>
            </a:pPr>
            <a:r>
              <a:rPr lang="en-US" altLang="zh-CN" dirty="0">
                <a:sym typeface="+mn-ea"/>
              </a:rPr>
              <a:t>S11 shown in our work</a:t>
            </a:r>
            <a:endParaRPr lang="zh-CN" altLang="en-US"/>
          </a:p>
        </p:txBody>
      </p:sp>
      <p:sp>
        <p:nvSpPr>
          <p:cNvPr id="9" name="文本框 8"/>
          <p:cNvSpPr txBox="1"/>
          <p:nvPr/>
        </p:nvSpPr>
        <p:spPr>
          <a:xfrm>
            <a:off x="762000" y="3505200"/>
            <a:ext cx="8084185" cy="2030095"/>
          </a:xfrm>
          <a:prstGeom prst="rect">
            <a:avLst/>
          </a:prstGeom>
          <a:noFill/>
        </p:spPr>
        <p:txBody>
          <a:bodyPr wrap="square" rtlCol="0" anchor="t">
            <a:spAutoFit/>
          </a:bodyPr>
          <a:lstStyle/>
          <a:p>
            <a:pPr algn="just"/>
            <a:r>
              <a:rPr lang="zh-CN" altLang="en-US"/>
              <a:t>  </a:t>
            </a:r>
          </a:p>
          <a:p>
            <a:pPr algn="just"/>
            <a:r>
              <a:rPr lang="zh-CN" altLang="en-US"/>
              <a:t>According to the S11 parameter </a:t>
            </a:r>
            <a:r>
              <a:rPr lang="en-US" altLang="zh-CN"/>
              <a:t>above</a:t>
            </a:r>
            <a:r>
              <a:rPr lang="zh-CN" altLang="en-US"/>
              <a:t>, we can see that if we do not put any </a:t>
            </a:r>
            <a:r>
              <a:rPr lang="zh-CN" altLang="en-US">
                <a:sym typeface="+mn-ea"/>
              </a:rPr>
              <a:t>shorting vias</a:t>
            </a:r>
            <a:r>
              <a:rPr lang="zh-CN" altLang="en-US"/>
              <a:t> on both sides of the cross slot, </a:t>
            </a:r>
            <a:r>
              <a:rPr lang="zh-CN" altLang="en-US" b="1"/>
              <a:t>the S11 parameters </a:t>
            </a:r>
            <a:r>
              <a:rPr lang="en-US" altLang="zh-CN" b="1"/>
              <a:t>will become</a:t>
            </a:r>
            <a:r>
              <a:rPr lang="zh-CN" altLang="en-US" b="1"/>
              <a:t> very large and cannot meet our design requirements.</a:t>
            </a:r>
            <a:r>
              <a:rPr lang="zh-CN" altLang="en-US"/>
              <a:t> Therefore, </a:t>
            </a:r>
            <a:r>
              <a:rPr lang="zh-CN" altLang="en-US" b="1"/>
              <a:t>the </a:t>
            </a:r>
            <a:r>
              <a:rPr lang="en-US" altLang="zh-CN" b="1"/>
              <a:t>functions</a:t>
            </a:r>
            <a:r>
              <a:rPr lang="zh-CN" altLang="en-US" b="1"/>
              <a:t> of </a:t>
            </a:r>
            <a:r>
              <a:rPr lang="en-US" altLang="zh-CN" b="1"/>
              <a:t>four unbalanced</a:t>
            </a:r>
            <a:r>
              <a:rPr lang="zh-CN" altLang="en-US" b="1"/>
              <a:t> </a:t>
            </a:r>
            <a:r>
              <a:rPr lang="zh-CN" altLang="en-US" b="1">
                <a:sym typeface="+mn-ea"/>
              </a:rPr>
              <a:t>shorting vias</a:t>
            </a:r>
            <a:r>
              <a:rPr lang="zh-CN" altLang="en-US" b="1"/>
              <a:t> on both sides of the cross slot </a:t>
            </a:r>
            <a:r>
              <a:rPr lang="en-US" altLang="zh-CN" b="1"/>
              <a:t>are</a:t>
            </a:r>
            <a:r>
              <a:rPr lang="zh-CN" altLang="en-US" b="1"/>
              <a:t>:</a:t>
            </a:r>
            <a:endParaRPr lang="zh-CN" altLang="en-US"/>
          </a:p>
          <a:p>
            <a:pPr algn="just"/>
            <a:r>
              <a:rPr lang="zh-CN" altLang="en-US" b="1">
                <a:solidFill>
                  <a:srgbClr val="FF0000"/>
                </a:solidFill>
              </a:rPr>
              <a:t>1. Reduce the reflection coefficient of the antenna</a:t>
            </a:r>
          </a:p>
          <a:p>
            <a:pPr algn="just"/>
            <a:r>
              <a:rPr lang="zh-CN" altLang="en-US" b="1">
                <a:solidFill>
                  <a:srgbClr val="FF0000"/>
                </a:solidFill>
              </a:rPr>
              <a:t>2. Add </a:t>
            </a:r>
            <a:r>
              <a:rPr lang="en-US" altLang="zh-CN" b="1">
                <a:solidFill>
                  <a:srgbClr val="FF0000"/>
                </a:solidFill>
              </a:rPr>
              <a:t>new </a:t>
            </a:r>
            <a:r>
              <a:rPr lang="zh-CN" altLang="en-US" b="1">
                <a:solidFill>
                  <a:srgbClr val="FF0000"/>
                </a:solidFill>
              </a:rPr>
              <a:t>resonant mode to improve </a:t>
            </a:r>
            <a:r>
              <a:rPr lang="en-US" altLang="zh-CN" b="1">
                <a:solidFill>
                  <a:srgbClr val="FF0000"/>
                </a:solidFill>
              </a:rPr>
              <a:t>the </a:t>
            </a:r>
            <a:r>
              <a:rPr lang="zh-CN" altLang="en-US" b="1">
                <a:solidFill>
                  <a:srgbClr val="FF0000"/>
                </a:solidFill>
                <a:sym typeface="+mn-ea"/>
              </a:rPr>
              <a:t>bandwidth</a:t>
            </a:r>
            <a:r>
              <a:rPr lang="en-US" altLang="zh-CN" b="1">
                <a:solidFill>
                  <a:srgbClr val="FF0000"/>
                </a:solidFill>
                <a:sym typeface="+mn-ea"/>
              </a:rPr>
              <a:t> </a:t>
            </a:r>
            <a:r>
              <a:rPr lang="en-US" altLang="zh-CN" b="1">
                <a:solidFill>
                  <a:srgbClr val="FF0000"/>
                </a:solidFill>
              </a:rPr>
              <a:t>of </a:t>
            </a:r>
            <a:r>
              <a:rPr lang="zh-CN" altLang="en-US" b="1">
                <a:solidFill>
                  <a:srgbClr val="FF0000"/>
                </a:solidFill>
              </a:rPr>
              <a:t>antenna </a:t>
            </a:r>
          </a:p>
        </p:txBody>
      </p:sp>
      <p:pic>
        <p:nvPicPr>
          <p:cNvPr id="3" name="图片 2" descr="20220524094144"/>
          <p:cNvPicPr>
            <a:picLocks noChangeAspect="1"/>
          </p:cNvPicPr>
          <p:nvPr/>
        </p:nvPicPr>
        <p:blipFill>
          <a:blip r:embed="rId3"/>
          <a:stretch>
            <a:fillRect/>
          </a:stretch>
        </p:blipFill>
        <p:spPr>
          <a:xfrm>
            <a:off x="1447800" y="5638800"/>
            <a:ext cx="6134100" cy="866775"/>
          </a:xfrm>
          <a:prstGeom prst="rect">
            <a:avLst/>
          </a:prstGeom>
        </p:spPr>
      </p:pic>
      <p:cxnSp>
        <p:nvCxnSpPr>
          <p:cNvPr id="5" name="直接箭头连接符 4"/>
          <p:cNvCxnSpPr/>
          <p:nvPr/>
        </p:nvCxnSpPr>
        <p:spPr>
          <a:xfrm>
            <a:off x="4419600" y="5410200"/>
            <a:ext cx="1981200" cy="609600"/>
          </a:xfrm>
          <a:prstGeom prst="straightConnector1">
            <a:avLst/>
          </a:prstGeom>
          <a:ln w="28575"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6200" y="304800"/>
            <a:ext cx="9305925" cy="1143000"/>
          </a:xfrm>
        </p:spPr>
        <p:txBody>
          <a:bodyPr>
            <a:normAutofit/>
          </a:bodyPr>
          <a:lstStyle/>
          <a:p>
            <a:r>
              <a:rPr lang="en-US" altLang="en-IE" sz="3200" dirty="0"/>
              <a:t>4</a:t>
            </a:r>
            <a:r>
              <a:rPr lang="en-US" altLang="en-IE" sz="2000" dirty="0"/>
              <a:t>. </a:t>
            </a:r>
            <a:r>
              <a:rPr lang="zh-CN" altLang="en-US" sz="3100"/>
              <a:t>The</a:t>
            </a:r>
            <a:r>
              <a:rPr lang="en-US" altLang="zh-CN" sz="3100"/>
              <a:t> </a:t>
            </a:r>
            <a:r>
              <a:rPr lang="zh-CN" altLang="en-US" sz="3100">
                <a:sym typeface="+mn-ea"/>
              </a:rPr>
              <a:t>cross-shaped slots</a:t>
            </a:r>
            <a:r>
              <a:rPr lang="en-US" altLang="zh-CN" sz="3100" b="1">
                <a:sym typeface="+mn-ea"/>
              </a:rPr>
              <a:t> </a:t>
            </a:r>
            <a:r>
              <a:rPr lang="en-US" altLang="en-IE" sz="3100" dirty="0"/>
              <a:t>is not exist</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276600" y="54102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pic>
        <p:nvPicPr>
          <p:cNvPr id="6" name="图片 5" descr="20220524004513"/>
          <p:cNvPicPr>
            <a:picLocks noChangeAspect="1"/>
          </p:cNvPicPr>
          <p:nvPr/>
        </p:nvPicPr>
        <p:blipFill>
          <a:blip r:embed="rId2"/>
          <a:stretch>
            <a:fillRect/>
          </a:stretch>
        </p:blipFill>
        <p:spPr>
          <a:xfrm>
            <a:off x="1600200" y="1295400"/>
            <a:ext cx="5980430" cy="37325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en-US" altLang="en-IE" sz="3200" dirty="0"/>
              <a:t>4</a:t>
            </a:r>
            <a:r>
              <a:rPr lang="en-US" altLang="en-IE" sz="2000" dirty="0"/>
              <a:t>. </a:t>
            </a:r>
            <a:r>
              <a:rPr lang="zh-CN" altLang="en-US" sz="3100"/>
              <a:t>The</a:t>
            </a:r>
            <a:r>
              <a:rPr lang="en-US" altLang="zh-CN" sz="3100"/>
              <a:t> </a:t>
            </a:r>
            <a:r>
              <a:rPr lang="zh-CN" altLang="en-US" sz="3100">
                <a:sym typeface="+mn-ea"/>
              </a:rPr>
              <a:t>cross-shaped slots</a:t>
            </a:r>
            <a:r>
              <a:rPr lang="en-US" altLang="zh-CN" sz="3100" b="1">
                <a:sym typeface="+mn-ea"/>
              </a:rPr>
              <a:t> </a:t>
            </a:r>
            <a:r>
              <a:rPr lang="en-US" altLang="en-IE" sz="3100" dirty="0"/>
              <a:t>is not exist</a:t>
            </a:r>
          </a:p>
        </p:txBody>
      </p:sp>
      <p:sp>
        <p:nvSpPr>
          <p:cNvPr id="2" name="Footer Placeholder 1"/>
          <p:cNvSpPr>
            <a:spLocks noGrp="1"/>
          </p:cNvSpPr>
          <p:nvPr>
            <p:ph type="ftr" sz="quarter" idx="3"/>
          </p:nvPr>
        </p:nvSpPr>
        <p:spPr/>
        <p:txBody>
          <a:bodyPr/>
          <a:lstStyle/>
          <a:p>
            <a:r>
              <a:rPr lang="en-US" dirty="0"/>
              <a:t>EE307</a:t>
            </a:r>
          </a:p>
        </p:txBody>
      </p:sp>
      <p:pic>
        <p:nvPicPr>
          <p:cNvPr id="3" name="图片 2" descr="20220524004604"/>
          <p:cNvPicPr>
            <a:picLocks noChangeAspect="1"/>
          </p:cNvPicPr>
          <p:nvPr/>
        </p:nvPicPr>
        <p:blipFill>
          <a:blip r:embed="rId2"/>
          <a:stretch>
            <a:fillRect/>
          </a:stretch>
        </p:blipFill>
        <p:spPr>
          <a:xfrm>
            <a:off x="533400" y="990600"/>
            <a:ext cx="6534785" cy="2898775"/>
          </a:xfrm>
          <a:prstGeom prst="rect">
            <a:avLst/>
          </a:prstGeom>
        </p:spPr>
      </p:pic>
      <p:sp>
        <p:nvSpPr>
          <p:cNvPr id="7" name="文本框 6"/>
          <p:cNvSpPr txBox="1"/>
          <p:nvPr/>
        </p:nvSpPr>
        <p:spPr>
          <a:xfrm>
            <a:off x="7010400" y="2057400"/>
            <a:ext cx="1814830" cy="645160"/>
          </a:xfrm>
          <a:prstGeom prst="rect">
            <a:avLst/>
          </a:prstGeom>
          <a:noFill/>
        </p:spPr>
        <p:txBody>
          <a:bodyPr wrap="square" rtlCol="0" anchor="t">
            <a:spAutoFit/>
          </a:bodyPr>
          <a:lstStyle/>
          <a:p>
            <a:pPr lvl="1">
              <a:defRPr/>
            </a:pPr>
            <a:r>
              <a:rPr lang="en-US" altLang="zh-CN" dirty="0">
                <a:sym typeface="+mn-ea"/>
              </a:rPr>
              <a:t>S11 shown in our work</a:t>
            </a:r>
            <a:endParaRPr lang="zh-CN" altLang="en-US"/>
          </a:p>
        </p:txBody>
      </p:sp>
      <p:sp>
        <p:nvSpPr>
          <p:cNvPr id="9" name="文本框 8"/>
          <p:cNvSpPr txBox="1"/>
          <p:nvPr/>
        </p:nvSpPr>
        <p:spPr>
          <a:xfrm>
            <a:off x="152400" y="3581400"/>
            <a:ext cx="4700270" cy="2584450"/>
          </a:xfrm>
          <a:prstGeom prst="rect">
            <a:avLst/>
          </a:prstGeom>
          <a:noFill/>
        </p:spPr>
        <p:txBody>
          <a:bodyPr wrap="square" rtlCol="0" anchor="t">
            <a:spAutoFit/>
          </a:bodyPr>
          <a:lstStyle/>
          <a:p>
            <a:r>
              <a:rPr lang="zh-CN" altLang="en-US"/>
              <a:t>  </a:t>
            </a:r>
          </a:p>
          <a:p>
            <a:pPr algn="just"/>
            <a:r>
              <a:rPr lang="en-US"/>
              <a:t>W</a:t>
            </a:r>
            <a:r>
              <a:rPr lang="zh-CN" altLang="en-US"/>
              <a:t>e can see that if we do not add the cross slot</a:t>
            </a:r>
            <a:r>
              <a:rPr lang="en-US" altLang="zh-CN"/>
              <a:t>s</a:t>
            </a:r>
            <a:r>
              <a:rPr lang="zh-CN" altLang="en-US"/>
              <a:t>, </a:t>
            </a:r>
            <a:r>
              <a:rPr lang="zh-CN" altLang="en-US" b="1">
                <a:solidFill>
                  <a:schemeClr val="tx1"/>
                </a:solidFill>
              </a:rPr>
              <a:t>the S11 parameters are too large to meet our design requirements.</a:t>
            </a:r>
            <a:r>
              <a:rPr lang="zh-CN" altLang="en-US"/>
              <a:t> So </a:t>
            </a:r>
            <a:r>
              <a:rPr lang="zh-CN" altLang="en-US" b="1"/>
              <a:t>the effect of digging a cross slot in the design is similar to the effect of placing </a:t>
            </a:r>
            <a:r>
              <a:rPr lang="en-US" altLang="zh-CN" b="1"/>
              <a:t>unbalanced</a:t>
            </a:r>
            <a:r>
              <a:rPr lang="zh-CN" altLang="en-US" b="1"/>
              <a:t> </a:t>
            </a:r>
            <a:r>
              <a:rPr lang="zh-CN" altLang="en-US" b="1">
                <a:sym typeface="+mn-ea"/>
              </a:rPr>
              <a:t>shorting vias</a:t>
            </a:r>
            <a:r>
              <a:rPr lang="zh-CN" altLang="en-US" b="1"/>
              <a:t> on both sides</a:t>
            </a:r>
            <a:r>
              <a:rPr lang="zh-CN" altLang="en-US"/>
              <a:t> in order </a:t>
            </a:r>
            <a:r>
              <a:rPr lang="zh-CN" altLang="en-US" b="1"/>
              <a:t>to reduce the value of the reflection coefficient and increase the bandwidth.</a:t>
            </a:r>
            <a:r>
              <a:rPr lang="zh-CN" altLang="en-US"/>
              <a:t> There is </a:t>
            </a:r>
            <a:r>
              <a:rPr lang="zh-CN" altLang="en-US" b="1">
                <a:solidFill>
                  <a:srgbClr val="FF0000"/>
                </a:solidFill>
              </a:rPr>
              <a:t>a synergistic effect</a:t>
            </a:r>
            <a:r>
              <a:rPr lang="zh-CN" altLang="en-US"/>
              <a:t> between the </a:t>
            </a:r>
            <a:r>
              <a:rPr lang="en-US" altLang="zh-CN"/>
              <a:t>both</a:t>
            </a:r>
            <a:r>
              <a:rPr lang="zh-CN" altLang="en-US"/>
              <a:t>. Right? </a:t>
            </a:r>
          </a:p>
        </p:txBody>
      </p:sp>
      <p:pic>
        <p:nvPicPr>
          <p:cNvPr id="10" name="图片 9" descr="20220524004939"/>
          <p:cNvPicPr>
            <a:picLocks noChangeAspect="1"/>
          </p:cNvPicPr>
          <p:nvPr/>
        </p:nvPicPr>
        <p:blipFill>
          <a:blip r:embed="rId3"/>
          <a:stretch>
            <a:fillRect/>
          </a:stretch>
        </p:blipFill>
        <p:spPr>
          <a:xfrm>
            <a:off x="4953000" y="4191000"/>
            <a:ext cx="4149725" cy="1507490"/>
          </a:xfrm>
          <a:prstGeom prst="rect">
            <a:avLst/>
          </a:prstGeom>
        </p:spPr>
      </p:pic>
      <p:cxnSp>
        <p:nvCxnSpPr>
          <p:cNvPr id="11" name="直接箭头连接符 10"/>
          <p:cNvCxnSpPr/>
          <p:nvPr/>
        </p:nvCxnSpPr>
        <p:spPr>
          <a:xfrm flipV="1">
            <a:off x="4648200" y="5334000"/>
            <a:ext cx="457200" cy="609600"/>
          </a:xfrm>
          <a:prstGeom prst="straightConnector1">
            <a:avLst/>
          </a:prstGeom>
          <a:ln w="28575"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6200" y="304800"/>
            <a:ext cx="9305925" cy="1143000"/>
          </a:xfrm>
        </p:spPr>
        <p:txBody>
          <a:bodyPr>
            <a:normAutofit/>
          </a:bodyPr>
          <a:lstStyle/>
          <a:p>
            <a:r>
              <a:rPr lang="zh-CN" altLang="en-US" sz="3100"/>
              <a:t>5.  All</a:t>
            </a:r>
            <a:r>
              <a:rPr lang="zh-CN" altLang="en-US" sz="3100">
                <a:sym typeface="+mn-ea"/>
              </a:rPr>
              <a:t> shorting vias around the model </a:t>
            </a:r>
            <a:r>
              <a:rPr lang="en-US" altLang="zh-CN" sz="3100"/>
              <a:t>are</a:t>
            </a:r>
            <a:r>
              <a:rPr lang="zh-CN" altLang="en-US" sz="3100"/>
              <a:t> no</a:t>
            </a:r>
            <a:r>
              <a:rPr lang="en-US" altLang="en-IE" sz="3100" dirty="0"/>
              <a:t>t exist</a:t>
            </a:r>
          </a:p>
        </p:txBody>
      </p:sp>
      <p:sp>
        <p:nvSpPr>
          <p:cNvPr id="5" name="Rectangle 3"/>
          <p:cNvSpPr txBox="1">
            <a:spLocks noChangeArrowheads="1"/>
          </p:cNvSpPr>
          <p:nvPr/>
        </p:nvSpPr>
        <p:spPr>
          <a:xfrm>
            <a:off x="685800" y="17526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352800" y="53340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pic>
        <p:nvPicPr>
          <p:cNvPr id="3" name="图片 2" descr="20220524005437"/>
          <p:cNvPicPr>
            <a:picLocks noChangeAspect="1"/>
          </p:cNvPicPr>
          <p:nvPr/>
        </p:nvPicPr>
        <p:blipFill>
          <a:blip r:embed="rId2"/>
          <a:stretch>
            <a:fillRect/>
          </a:stretch>
        </p:blipFill>
        <p:spPr>
          <a:xfrm>
            <a:off x="1683385" y="1295400"/>
            <a:ext cx="6235065" cy="37858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pic>
        <p:nvPicPr>
          <p:cNvPr id="6" name="图片 5"/>
          <p:cNvPicPr>
            <a:picLocks noChangeAspect="1"/>
          </p:cNvPicPr>
          <p:nvPr/>
        </p:nvPicPr>
        <p:blipFill>
          <a:blip r:embed="rId2"/>
          <a:stretch>
            <a:fillRect/>
          </a:stretch>
        </p:blipFill>
        <p:spPr>
          <a:xfrm>
            <a:off x="457200" y="2152030"/>
            <a:ext cx="3905451" cy="2470277"/>
          </a:xfrm>
          <a:prstGeom prst="rect">
            <a:avLst/>
          </a:prstGeom>
        </p:spPr>
      </p:pic>
      <p:sp>
        <p:nvSpPr>
          <p:cNvPr id="8" name="文本框 7"/>
          <p:cNvSpPr txBox="1"/>
          <p:nvPr/>
        </p:nvSpPr>
        <p:spPr>
          <a:xfrm>
            <a:off x="1371600" y="4572000"/>
            <a:ext cx="2209800" cy="369332"/>
          </a:xfrm>
          <a:prstGeom prst="rect">
            <a:avLst/>
          </a:prstGeom>
          <a:noFill/>
        </p:spPr>
        <p:txBody>
          <a:bodyPr wrap="square">
            <a:spAutoFit/>
          </a:bodyPr>
          <a:lstStyle/>
          <a:p>
            <a:pPr lvl="1">
              <a:defRPr/>
            </a:pPr>
            <a:r>
              <a:rPr lang="en-IE" altLang="zh-CN" sz="1800" dirty="0"/>
              <a:t>Model in paper</a:t>
            </a:r>
            <a:endParaRPr lang="en-US" altLang="zh-CN" sz="1800" dirty="0"/>
          </a:p>
        </p:txBody>
      </p:sp>
      <p:sp>
        <p:nvSpPr>
          <p:cNvPr id="10" name="文本框 9"/>
          <p:cNvSpPr txBox="1"/>
          <p:nvPr/>
        </p:nvSpPr>
        <p:spPr>
          <a:xfrm>
            <a:off x="4245499" y="2590800"/>
            <a:ext cx="4572000" cy="1754326"/>
          </a:xfrm>
          <a:prstGeom prst="rect">
            <a:avLst/>
          </a:prstGeom>
          <a:noFill/>
        </p:spPr>
        <p:txBody>
          <a:bodyPr wrap="square">
            <a:spAutoFit/>
          </a:bodyPr>
          <a:lstStyle/>
          <a:p>
            <a:r>
              <a:rPr lang="en-US" altLang="zh-CN" dirty="0"/>
              <a:t>Quad-resonance SIW CBS antenna is proposed using a cross-shaped slot and loading </a:t>
            </a:r>
            <a:r>
              <a:rPr lang="en-US" altLang="zh-CN" b="1" dirty="0">
                <a:solidFill>
                  <a:srgbClr val="FF0000"/>
                </a:solidFill>
              </a:rPr>
              <a:t>unbalanced shorting vias</a:t>
            </a:r>
            <a:r>
              <a:rPr lang="en-US" altLang="zh-CN" dirty="0"/>
              <a:t>. Additional half-TE120 mode is successfully excited along with three other independent modes including half-TE110 and odd and even TE210 modes.</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6200" y="76200"/>
            <a:ext cx="9305925" cy="1143000"/>
          </a:xfrm>
        </p:spPr>
        <p:txBody>
          <a:bodyPr>
            <a:normAutofit/>
          </a:bodyPr>
          <a:lstStyle/>
          <a:p>
            <a:r>
              <a:rPr lang="zh-CN" altLang="en-US" sz="3100"/>
              <a:t>5. </a:t>
            </a:r>
            <a:r>
              <a:rPr lang="en-US" altLang="en-IE" sz="2000" dirty="0"/>
              <a:t> </a:t>
            </a:r>
            <a:r>
              <a:rPr lang="zh-CN" altLang="en-US" sz="3100"/>
              <a:t>All</a:t>
            </a:r>
            <a:r>
              <a:rPr lang="zh-CN" altLang="en-US" sz="3100">
                <a:sym typeface="+mn-ea"/>
              </a:rPr>
              <a:t> shorting vias around the model </a:t>
            </a:r>
            <a:r>
              <a:rPr lang="en-US" altLang="zh-CN" sz="3100"/>
              <a:t>are</a:t>
            </a:r>
            <a:r>
              <a:rPr lang="zh-CN" altLang="en-US" sz="3100"/>
              <a:t> no</a:t>
            </a:r>
            <a:r>
              <a:rPr lang="en-US" altLang="en-IE" sz="3100" dirty="0"/>
              <a:t>t exist</a:t>
            </a:r>
          </a:p>
        </p:txBody>
      </p:sp>
      <p:sp>
        <p:nvSpPr>
          <p:cNvPr id="2" name="Footer Placeholder 1"/>
          <p:cNvSpPr>
            <a:spLocks noGrp="1"/>
          </p:cNvSpPr>
          <p:nvPr>
            <p:ph type="ftr" sz="quarter" idx="3"/>
          </p:nvPr>
        </p:nvSpPr>
        <p:spPr>
          <a:xfrm>
            <a:off x="3124200" y="6477000"/>
            <a:ext cx="2895600" cy="365125"/>
          </a:xfrm>
        </p:spPr>
        <p:txBody>
          <a:bodyPr/>
          <a:lstStyle/>
          <a:p>
            <a:r>
              <a:rPr lang="en-US" dirty="0"/>
              <a:t>EE307</a:t>
            </a:r>
          </a:p>
        </p:txBody>
      </p:sp>
      <p:pic>
        <p:nvPicPr>
          <p:cNvPr id="6" name="图片 5" descr="20220524005517"/>
          <p:cNvPicPr>
            <a:picLocks noChangeAspect="1"/>
          </p:cNvPicPr>
          <p:nvPr/>
        </p:nvPicPr>
        <p:blipFill>
          <a:blip r:embed="rId2"/>
          <a:stretch>
            <a:fillRect/>
          </a:stretch>
        </p:blipFill>
        <p:spPr>
          <a:xfrm>
            <a:off x="539750" y="838200"/>
            <a:ext cx="8074660" cy="3077210"/>
          </a:xfrm>
          <a:prstGeom prst="rect">
            <a:avLst/>
          </a:prstGeom>
        </p:spPr>
      </p:pic>
      <p:sp>
        <p:nvSpPr>
          <p:cNvPr id="7" name="文本框 6"/>
          <p:cNvSpPr txBox="1"/>
          <p:nvPr/>
        </p:nvSpPr>
        <p:spPr>
          <a:xfrm>
            <a:off x="3124200" y="3915410"/>
            <a:ext cx="2752725" cy="368300"/>
          </a:xfrm>
          <a:prstGeom prst="rect">
            <a:avLst/>
          </a:prstGeom>
          <a:noFill/>
        </p:spPr>
        <p:txBody>
          <a:bodyPr wrap="none" rtlCol="0" anchor="t">
            <a:spAutoFit/>
          </a:bodyPr>
          <a:lstStyle/>
          <a:p>
            <a:pPr lvl="1">
              <a:defRPr/>
            </a:pPr>
            <a:r>
              <a:rPr lang="en-US" altLang="zh-CN" dirty="0">
                <a:sym typeface="+mn-ea"/>
              </a:rPr>
              <a:t>S11 shown in our work</a:t>
            </a:r>
            <a:endParaRPr lang="zh-CN" altLang="en-US"/>
          </a:p>
        </p:txBody>
      </p:sp>
      <p:sp>
        <p:nvSpPr>
          <p:cNvPr id="9" name="文本框 8"/>
          <p:cNvSpPr txBox="1"/>
          <p:nvPr/>
        </p:nvSpPr>
        <p:spPr>
          <a:xfrm>
            <a:off x="840740" y="3886200"/>
            <a:ext cx="7463155" cy="2030095"/>
          </a:xfrm>
          <a:prstGeom prst="rect">
            <a:avLst/>
          </a:prstGeom>
          <a:noFill/>
        </p:spPr>
        <p:txBody>
          <a:bodyPr wrap="square" rtlCol="0" anchor="t">
            <a:spAutoFit/>
          </a:bodyPr>
          <a:lstStyle/>
          <a:p>
            <a:r>
              <a:rPr lang="zh-CN" altLang="en-US"/>
              <a:t>  </a:t>
            </a:r>
          </a:p>
          <a:p>
            <a:pPr algn="just"/>
            <a:r>
              <a:rPr lang="zh-CN" altLang="en-US"/>
              <a:t>According to the S11 parameter </a:t>
            </a:r>
            <a:r>
              <a:rPr lang="en-US" altLang="zh-CN"/>
              <a:t>above</a:t>
            </a:r>
            <a:r>
              <a:rPr lang="zh-CN" altLang="en-US"/>
              <a:t>, if we do not place </a:t>
            </a:r>
            <a:r>
              <a:rPr lang="zh-CN" altLang="en-US">
                <a:sym typeface="+mn-ea"/>
              </a:rPr>
              <a:t>shorting vias</a:t>
            </a:r>
            <a:r>
              <a:rPr lang="zh-CN" altLang="en-US"/>
              <a:t> around the antenna </a:t>
            </a:r>
            <a:r>
              <a:rPr lang="en-US" altLang="zh-CN"/>
              <a:t>model</a:t>
            </a:r>
            <a:r>
              <a:rPr lang="zh-CN" altLang="en-US"/>
              <a:t>, </a:t>
            </a:r>
            <a:r>
              <a:rPr lang="zh-CN" altLang="en-US" b="1"/>
              <a:t>the bandwidth of the antenna produced is only 0.25</a:t>
            </a:r>
            <a:r>
              <a:rPr lang="en-US" altLang="zh-CN" b="1"/>
              <a:t>GH</a:t>
            </a:r>
            <a:r>
              <a:rPr lang="zh-CN" altLang="en-US" b="1"/>
              <a:t>z. </a:t>
            </a:r>
            <a:r>
              <a:rPr lang="zh-CN" altLang="en-US"/>
              <a:t>Therefore, </a:t>
            </a:r>
            <a:r>
              <a:rPr lang="zh-CN" altLang="en-US" b="1">
                <a:sym typeface="+mn-ea"/>
              </a:rPr>
              <a:t>equidistant</a:t>
            </a:r>
            <a:r>
              <a:rPr lang="en-US" altLang="zh-CN" b="1">
                <a:sym typeface="+mn-ea"/>
              </a:rPr>
              <a:t>ly </a:t>
            </a:r>
            <a:r>
              <a:rPr lang="zh-CN" altLang="en-US" b="1"/>
              <a:t>placing </a:t>
            </a:r>
            <a:r>
              <a:rPr lang="zh-CN" altLang="en-US" b="1">
                <a:sym typeface="+mn-ea"/>
              </a:rPr>
              <a:t>shorting vias</a:t>
            </a:r>
            <a:r>
              <a:rPr lang="zh-CN" altLang="en-US" b="1"/>
              <a:t> around the patch can improve the bandwidth of the antenna</a:t>
            </a:r>
            <a:r>
              <a:rPr lang="en-US" altLang="zh-CN" b="1"/>
              <a:t> b</a:t>
            </a:r>
            <a:r>
              <a:rPr lang="zh-CN" altLang="en-US" b="1"/>
              <a:t>y forming the SIW cavity.</a:t>
            </a:r>
          </a:p>
          <a:p>
            <a:endParaRPr lang="zh-CN" altLang="en-US"/>
          </a:p>
          <a:p>
            <a:r>
              <a:rPr lang="zh-CN" altLang="en-US"/>
              <a:t> </a:t>
            </a:r>
          </a:p>
        </p:txBody>
      </p:sp>
      <p:pic>
        <p:nvPicPr>
          <p:cNvPr id="3" name="图片 2" descr="20220524093753"/>
          <p:cNvPicPr>
            <a:picLocks noChangeAspect="1"/>
          </p:cNvPicPr>
          <p:nvPr/>
        </p:nvPicPr>
        <p:blipFill>
          <a:blip r:embed="rId3"/>
          <a:stretch>
            <a:fillRect/>
          </a:stretch>
        </p:blipFill>
        <p:spPr>
          <a:xfrm>
            <a:off x="1981200" y="5334000"/>
            <a:ext cx="6191250" cy="1162050"/>
          </a:xfrm>
          <a:prstGeom prst="rect">
            <a:avLst/>
          </a:prstGeom>
        </p:spPr>
      </p:pic>
      <p:cxnSp>
        <p:nvCxnSpPr>
          <p:cNvPr id="5" name="直接箭头连接符 4"/>
          <p:cNvCxnSpPr/>
          <p:nvPr/>
        </p:nvCxnSpPr>
        <p:spPr>
          <a:xfrm>
            <a:off x="4451350" y="5227320"/>
            <a:ext cx="2101850" cy="716280"/>
          </a:xfrm>
          <a:prstGeom prst="straightConnector1">
            <a:avLst/>
          </a:prstGeom>
          <a:ln w="28575"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zh-CN" altLang="en-US" sz="3100"/>
              <a:t>6.  </a:t>
            </a:r>
            <a:r>
              <a:rPr lang="zh-CN" altLang="en-US" sz="3100">
                <a:sym typeface="+mn-ea"/>
              </a:rPr>
              <a:t>All shorting vias</a:t>
            </a:r>
            <a:r>
              <a:rPr lang="en-US" altLang="zh-CN" sz="3100">
                <a:sym typeface="+mn-ea"/>
              </a:rPr>
              <a:t> h</a:t>
            </a:r>
            <a:r>
              <a:rPr lang="zh-CN" altLang="en-US" sz="3100">
                <a:sym typeface="+mn-ea"/>
              </a:rPr>
              <a:t>ave been hollowed out</a:t>
            </a:r>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352800" y="54102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pic>
        <p:nvPicPr>
          <p:cNvPr id="5" name="图片 4" descr="20220524121027"/>
          <p:cNvPicPr>
            <a:picLocks noChangeAspect="1"/>
          </p:cNvPicPr>
          <p:nvPr/>
        </p:nvPicPr>
        <p:blipFill>
          <a:blip r:embed="rId2"/>
          <a:stretch>
            <a:fillRect/>
          </a:stretch>
        </p:blipFill>
        <p:spPr>
          <a:xfrm>
            <a:off x="1792605" y="1219200"/>
            <a:ext cx="5560060" cy="40074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zh-CN" altLang="en-US" sz="3100"/>
              <a:t>6.  </a:t>
            </a:r>
            <a:r>
              <a:rPr lang="zh-CN" altLang="en-US" sz="3100">
                <a:sym typeface="+mn-ea"/>
              </a:rPr>
              <a:t>All shorting vias</a:t>
            </a:r>
            <a:r>
              <a:rPr lang="en-US" altLang="zh-CN" sz="3100">
                <a:sym typeface="+mn-ea"/>
              </a:rPr>
              <a:t> h</a:t>
            </a:r>
            <a:r>
              <a:rPr lang="zh-CN" altLang="en-US" sz="3100">
                <a:sym typeface="+mn-ea"/>
              </a:rPr>
              <a:t>ave been hollowed out</a:t>
            </a:r>
          </a:p>
        </p:txBody>
      </p:sp>
      <p:sp>
        <p:nvSpPr>
          <p:cNvPr id="2" name="Footer Placeholder 1"/>
          <p:cNvSpPr>
            <a:spLocks noGrp="1"/>
          </p:cNvSpPr>
          <p:nvPr>
            <p:ph type="ftr" sz="quarter" idx="3"/>
          </p:nvPr>
        </p:nvSpPr>
        <p:spPr/>
        <p:txBody>
          <a:bodyPr/>
          <a:lstStyle/>
          <a:p>
            <a:r>
              <a:rPr lang="en-US" dirty="0"/>
              <a:t>EE307</a:t>
            </a:r>
          </a:p>
        </p:txBody>
      </p:sp>
      <p:pic>
        <p:nvPicPr>
          <p:cNvPr id="3" name="图片 2" descr="20220524121142"/>
          <p:cNvPicPr>
            <a:picLocks noChangeAspect="1"/>
          </p:cNvPicPr>
          <p:nvPr/>
        </p:nvPicPr>
        <p:blipFill>
          <a:blip r:embed="rId2"/>
          <a:stretch>
            <a:fillRect/>
          </a:stretch>
        </p:blipFill>
        <p:spPr>
          <a:xfrm>
            <a:off x="838200" y="1143000"/>
            <a:ext cx="7793990" cy="2950845"/>
          </a:xfrm>
          <a:prstGeom prst="rect">
            <a:avLst/>
          </a:prstGeom>
        </p:spPr>
      </p:pic>
      <p:sp>
        <p:nvSpPr>
          <p:cNvPr id="6" name="文本框 5"/>
          <p:cNvSpPr txBox="1"/>
          <p:nvPr/>
        </p:nvSpPr>
        <p:spPr>
          <a:xfrm>
            <a:off x="1139190" y="4343400"/>
            <a:ext cx="7493000" cy="1198880"/>
          </a:xfrm>
          <a:prstGeom prst="rect">
            <a:avLst/>
          </a:prstGeom>
          <a:noFill/>
        </p:spPr>
        <p:txBody>
          <a:bodyPr wrap="square" rtlCol="0" anchor="t">
            <a:spAutoFit/>
          </a:bodyPr>
          <a:lstStyle/>
          <a:p>
            <a:pPr algn="just"/>
            <a:r>
              <a:rPr lang="zh-CN" altLang="en-US"/>
              <a:t>  </a:t>
            </a:r>
          </a:p>
          <a:p>
            <a:pPr algn="just"/>
            <a:r>
              <a:rPr lang="en-US" altLang="zh-CN"/>
              <a:t>       </a:t>
            </a:r>
            <a:r>
              <a:rPr lang="zh-CN" altLang="en-US"/>
              <a:t>According to the S11 parameter </a:t>
            </a:r>
            <a:r>
              <a:rPr lang="en-US" altLang="zh-CN"/>
              <a:t>above</a:t>
            </a:r>
            <a:r>
              <a:rPr lang="zh-CN" altLang="en-US"/>
              <a:t>, </a:t>
            </a:r>
            <a:r>
              <a:rPr lang="zh-CN" altLang="en-US" b="1"/>
              <a:t>we can see that if we drill holes, the </a:t>
            </a:r>
            <a:r>
              <a:rPr lang="zh-CN" altLang="en-US" b="1">
                <a:sym typeface="+mn-ea"/>
              </a:rPr>
              <a:t>bandwidth</a:t>
            </a:r>
            <a:r>
              <a:rPr lang="en-US" altLang="zh-CN" b="1">
                <a:sym typeface="+mn-ea"/>
              </a:rPr>
              <a:t> of this </a:t>
            </a:r>
            <a:r>
              <a:rPr lang="zh-CN" altLang="en-US" b="1"/>
              <a:t>antenna  is only 0.6GHz</a:t>
            </a:r>
            <a:r>
              <a:rPr lang="zh-CN" altLang="en-US"/>
              <a:t>. This result is </a:t>
            </a:r>
            <a:r>
              <a:rPr lang="zh-CN" altLang="en-US" b="1"/>
              <a:t>not as good as</a:t>
            </a:r>
            <a:r>
              <a:rPr lang="zh-CN" altLang="en-US"/>
              <a:t> the bandwidth of penta </a:t>
            </a:r>
            <a:r>
              <a:rPr lang="en-US" altLang="zh-CN"/>
              <a:t>m</a:t>
            </a:r>
            <a:r>
              <a:rPr lang="zh-CN" altLang="en-US"/>
              <a:t>ode </a:t>
            </a:r>
            <a:r>
              <a:rPr lang="zh-CN" altLang="en-US" b="1">
                <a:solidFill>
                  <a:srgbClr val="FF0000"/>
                </a:solidFill>
              </a:rPr>
              <a:t>without perforation</a:t>
            </a:r>
            <a:r>
              <a:rPr lang="en-US" altLang="zh-CN" b="1">
                <a:solidFill>
                  <a:schemeClr val="tx1"/>
                </a:solidFill>
              </a:rPr>
              <a:t>.</a:t>
            </a:r>
            <a:r>
              <a:rPr lang="zh-CN" altLang="en-US">
                <a:solidFill>
                  <a:schemeClr val="tx1"/>
                </a:solidFill>
              </a:rPr>
              <a:t> </a:t>
            </a:r>
            <a:endParaRPr lang="zh-CN" altLang="en-US"/>
          </a:p>
        </p:txBody>
      </p:sp>
      <p:sp>
        <p:nvSpPr>
          <p:cNvPr id="7" name="文本框 6"/>
          <p:cNvSpPr txBox="1"/>
          <p:nvPr/>
        </p:nvSpPr>
        <p:spPr>
          <a:xfrm>
            <a:off x="3200400" y="4172585"/>
            <a:ext cx="3372485" cy="368300"/>
          </a:xfrm>
          <a:prstGeom prst="rect">
            <a:avLst/>
          </a:prstGeom>
          <a:noFill/>
        </p:spPr>
        <p:txBody>
          <a:bodyPr wrap="square" rtlCol="0" anchor="t">
            <a:spAutoFit/>
          </a:bodyPr>
          <a:lstStyle/>
          <a:p>
            <a:pPr lvl="1">
              <a:defRPr/>
            </a:pPr>
            <a:r>
              <a:rPr lang="en-US" altLang="zh-CN" dirty="0">
                <a:sym typeface="+mn-ea"/>
              </a:rPr>
              <a:t>S11 shown in our work</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6200" y="29845"/>
            <a:ext cx="9305925" cy="1143000"/>
          </a:xfrm>
        </p:spPr>
        <p:txBody>
          <a:bodyPr>
            <a:normAutofit/>
          </a:bodyPr>
          <a:lstStyle/>
          <a:p>
            <a:r>
              <a:rPr lang="zh-CN" altLang="en-US" sz="3100"/>
              <a:t>6.  </a:t>
            </a:r>
            <a:r>
              <a:rPr lang="zh-CN" altLang="en-US" sz="3100">
                <a:sym typeface="+mn-ea"/>
              </a:rPr>
              <a:t>All shorting vias</a:t>
            </a:r>
            <a:r>
              <a:rPr lang="en-US" altLang="zh-CN" sz="3100">
                <a:sym typeface="+mn-ea"/>
              </a:rPr>
              <a:t> h</a:t>
            </a:r>
            <a:r>
              <a:rPr lang="zh-CN" altLang="en-US" sz="3100">
                <a:sym typeface="+mn-ea"/>
              </a:rPr>
              <a:t>ave been hollowed out</a:t>
            </a:r>
          </a:p>
        </p:txBody>
      </p:sp>
      <p:sp>
        <p:nvSpPr>
          <p:cNvPr id="2" name="Footer Placeholder 1"/>
          <p:cNvSpPr>
            <a:spLocks noGrp="1"/>
          </p:cNvSpPr>
          <p:nvPr>
            <p:ph type="ftr" sz="quarter" idx="3"/>
          </p:nvPr>
        </p:nvSpPr>
        <p:spPr/>
        <p:txBody>
          <a:bodyPr/>
          <a:lstStyle/>
          <a:p>
            <a:r>
              <a:rPr lang="en-US" dirty="0"/>
              <a:t>EE307</a:t>
            </a:r>
          </a:p>
        </p:txBody>
      </p:sp>
      <p:sp>
        <p:nvSpPr>
          <p:cNvPr id="6" name="文本框 5"/>
          <p:cNvSpPr txBox="1"/>
          <p:nvPr/>
        </p:nvSpPr>
        <p:spPr>
          <a:xfrm>
            <a:off x="5257800" y="2362200"/>
            <a:ext cx="3669030" cy="2030095"/>
          </a:xfrm>
          <a:prstGeom prst="rect">
            <a:avLst/>
          </a:prstGeom>
          <a:noFill/>
        </p:spPr>
        <p:txBody>
          <a:bodyPr wrap="square" rtlCol="0" anchor="t">
            <a:spAutoFit/>
          </a:bodyPr>
          <a:lstStyle/>
          <a:p>
            <a:pPr algn="just"/>
            <a:r>
              <a:rPr lang="zh-CN" altLang="en-US"/>
              <a:t>Although the bandwidth of the antenna designed in this way is relatively small, </a:t>
            </a:r>
            <a:r>
              <a:rPr lang="zh-CN" altLang="en-US" b="1"/>
              <a:t>the maximum gain and radiation efficiency</a:t>
            </a:r>
            <a:r>
              <a:rPr lang="zh-CN" altLang="en-US"/>
              <a:t> of this structure </a:t>
            </a:r>
            <a:r>
              <a:rPr lang="zh-CN" altLang="en-US" b="1">
                <a:solidFill>
                  <a:srgbClr val="FF0000"/>
                </a:solidFill>
              </a:rPr>
              <a:t>are better than</a:t>
            </a:r>
            <a:r>
              <a:rPr lang="zh-CN" altLang="en-US"/>
              <a:t> that of penta mode </a:t>
            </a:r>
            <a:r>
              <a:rPr lang="zh-CN" altLang="en-US" b="1"/>
              <a:t>without </a:t>
            </a:r>
            <a:r>
              <a:rPr lang="en-US" altLang="zh-CN" b="1"/>
              <a:t>being </a:t>
            </a:r>
            <a:r>
              <a:rPr lang="zh-CN" altLang="en-US" b="1"/>
              <a:t>ho</a:t>
            </a:r>
            <a:r>
              <a:rPr lang="en-US" altLang="zh-CN" b="1"/>
              <a:t>llowed out</a:t>
            </a:r>
            <a:r>
              <a:rPr lang="zh-CN" altLang="en-US"/>
              <a:t>.</a:t>
            </a:r>
          </a:p>
        </p:txBody>
      </p:sp>
      <p:sp>
        <p:nvSpPr>
          <p:cNvPr id="7" name="文本框 6"/>
          <p:cNvSpPr txBox="1"/>
          <p:nvPr/>
        </p:nvSpPr>
        <p:spPr>
          <a:xfrm>
            <a:off x="-207645" y="5486400"/>
            <a:ext cx="5669915" cy="368300"/>
          </a:xfrm>
          <a:prstGeom prst="rect">
            <a:avLst/>
          </a:prstGeom>
          <a:noFill/>
        </p:spPr>
        <p:txBody>
          <a:bodyPr wrap="square" rtlCol="0" anchor="t">
            <a:spAutoFit/>
          </a:bodyPr>
          <a:lstStyle/>
          <a:p>
            <a:pPr lvl="1">
              <a:defRPr/>
            </a:pPr>
            <a:r>
              <a:rPr lang="en-US" altLang="zh-CN" dirty="0">
                <a:sym typeface="+mn-ea"/>
              </a:rPr>
              <a:t>PeakGain and RadiationEfficiency shown in our work</a:t>
            </a:r>
            <a:endParaRPr lang="zh-CN" altLang="en-US"/>
          </a:p>
        </p:txBody>
      </p:sp>
      <p:pic>
        <p:nvPicPr>
          <p:cNvPr id="5" name="图片 4" descr="20220524121625"/>
          <p:cNvPicPr>
            <a:picLocks noChangeAspect="1"/>
          </p:cNvPicPr>
          <p:nvPr/>
        </p:nvPicPr>
        <p:blipFill>
          <a:blip r:embed="rId2"/>
          <a:stretch>
            <a:fillRect/>
          </a:stretch>
        </p:blipFill>
        <p:spPr>
          <a:xfrm>
            <a:off x="304800" y="1066800"/>
            <a:ext cx="4881245" cy="1864995"/>
          </a:xfrm>
          <a:prstGeom prst="rect">
            <a:avLst/>
          </a:prstGeom>
        </p:spPr>
      </p:pic>
      <p:pic>
        <p:nvPicPr>
          <p:cNvPr id="8" name="图片 7" descr="20220524121712"/>
          <p:cNvPicPr>
            <a:picLocks noChangeAspect="1"/>
          </p:cNvPicPr>
          <p:nvPr/>
        </p:nvPicPr>
        <p:blipFill>
          <a:blip r:embed="rId3"/>
          <a:stretch>
            <a:fillRect/>
          </a:stretch>
        </p:blipFill>
        <p:spPr>
          <a:xfrm>
            <a:off x="69215" y="3352800"/>
            <a:ext cx="5116830" cy="19450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en-US" sz="3100"/>
              <a:t>7</a:t>
            </a:r>
            <a:r>
              <a:rPr sz="3100"/>
              <a:t>. </a:t>
            </a:r>
            <a:r>
              <a:rPr lang="en-US" altLang="en-IE" sz="2000" dirty="0"/>
              <a:t> </a:t>
            </a:r>
            <a:r>
              <a:rPr sz="3100"/>
              <a:t>Blank </a:t>
            </a:r>
            <a:r>
              <a:rPr lang="en-US" sz="3100"/>
              <a:t>C</a:t>
            </a:r>
            <a:r>
              <a:rPr sz="3100"/>
              <a:t>ontrol </a:t>
            </a:r>
            <a:r>
              <a:rPr lang="en-US" sz="3100"/>
              <a:t>G</a:t>
            </a:r>
            <a:r>
              <a:rPr sz="3100"/>
              <a:t>roup</a:t>
            </a:r>
          </a:p>
        </p:txBody>
      </p:sp>
      <p:sp>
        <p:nvSpPr>
          <p:cNvPr id="2" name="Footer Placeholder 1"/>
          <p:cNvSpPr>
            <a:spLocks noGrp="1"/>
          </p:cNvSpPr>
          <p:nvPr>
            <p:ph type="ftr" sz="quarter" idx="3"/>
          </p:nvPr>
        </p:nvSpPr>
        <p:spPr/>
        <p:txBody>
          <a:bodyPr/>
          <a:lstStyle/>
          <a:p>
            <a:r>
              <a:rPr lang="en-US" dirty="0"/>
              <a:t>EE307</a:t>
            </a:r>
          </a:p>
        </p:txBody>
      </p:sp>
      <p:pic>
        <p:nvPicPr>
          <p:cNvPr id="3" name="图片 2" descr="20220524005922"/>
          <p:cNvPicPr>
            <a:picLocks noChangeAspect="1"/>
          </p:cNvPicPr>
          <p:nvPr/>
        </p:nvPicPr>
        <p:blipFill>
          <a:blip r:embed="rId2"/>
          <a:stretch>
            <a:fillRect/>
          </a:stretch>
        </p:blipFill>
        <p:spPr>
          <a:xfrm>
            <a:off x="1905000" y="1143000"/>
            <a:ext cx="5817235" cy="3664585"/>
          </a:xfrm>
          <a:prstGeom prst="rect">
            <a:avLst/>
          </a:prstGeom>
        </p:spPr>
      </p:pic>
      <p:sp>
        <p:nvSpPr>
          <p:cNvPr id="8" name="文本框 7"/>
          <p:cNvSpPr txBox="1"/>
          <p:nvPr/>
        </p:nvSpPr>
        <p:spPr>
          <a:xfrm>
            <a:off x="3352800" y="5105400"/>
            <a:ext cx="2846705" cy="368300"/>
          </a:xfrm>
          <a:prstGeom prst="rect">
            <a:avLst/>
          </a:prstGeom>
          <a:noFill/>
        </p:spPr>
        <p:txBody>
          <a:bodyPr wrap="square">
            <a:spAutoFit/>
          </a:bodyPr>
          <a:lstStyle/>
          <a:p>
            <a:pPr lvl="1">
              <a:defRPr/>
            </a:pPr>
            <a:r>
              <a:rPr lang="en-US" altLang="en-IE" sz="1800" dirty="0"/>
              <a:t>Our </a:t>
            </a:r>
            <a:r>
              <a:rPr lang="en-IE" altLang="zh-CN" sz="1800" dirty="0"/>
              <a:t>Model in </a:t>
            </a:r>
            <a:r>
              <a:rPr lang="en-US" altLang="en-IE" sz="1800" dirty="0"/>
              <a:t>HFSS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en-US" sz="3100"/>
              <a:t>7</a:t>
            </a:r>
            <a:r>
              <a:rPr sz="3100"/>
              <a:t>.  Blank </a:t>
            </a:r>
            <a:r>
              <a:rPr lang="en-US" sz="3100"/>
              <a:t>C</a:t>
            </a:r>
            <a:r>
              <a:rPr sz="3100"/>
              <a:t>ontrol </a:t>
            </a:r>
            <a:r>
              <a:rPr lang="en-US" sz="3100"/>
              <a:t>G</a:t>
            </a:r>
            <a:r>
              <a:rPr sz="3100"/>
              <a:t>roup</a:t>
            </a:r>
          </a:p>
        </p:txBody>
      </p:sp>
      <p:sp>
        <p:nvSpPr>
          <p:cNvPr id="2" name="Footer Placeholder 1"/>
          <p:cNvSpPr>
            <a:spLocks noGrp="1"/>
          </p:cNvSpPr>
          <p:nvPr>
            <p:ph type="ftr" sz="quarter" idx="3"/>
          </p:nvPr>
        </p:nvSpPr>
        <p:spPr/>
        <p:txBody>
          <a:bodyPr/>
          <a:lstStyle/>
          <a:p>
            <a:r>
              <a:rPr lang="en-US" dirty="0"/>
              <a:t>EE307</a:t>
            </a:r>
          </a:p>
        </p:txBody>
      </p:sp>
      <p:pic>
        <p:nvPicPr>
          <p:cNvPr id="5" name="图片 4" descr="20220524010050"/>
          <p:cNvPicPr>
            <a:picLocks noChangeAspect="1"/>
          </p:cNvPicPr>
          <p:nvPr/>
        </p:nvPicPr>
        <p:blipFill>
          <a:blip r:embed="rId2"/>
          <a:stretch>
            <a:fillRect/>
          </a:stretch>
        </p:blipFill>
        <p:spPr>
          <a:xfrm>
            <a:off x="838200" y="990600"/>
            <a:ext cx="7957820" cy="3210560"/>
          </a:xfrm>
          <a:prstGeom prst="rect">
            <a:avLst/>
          </a:prstGeom>
        </p:spPr>
      </p:pic>
      <p:sp>
        <p:nvSpPr>
          <p:cNvPr id="7" name="文本框 6"/>
          <p:cNvSpPr txBox="1"/>
          <p:nvPr/>
        </p:nvSpPr>
        <p:spPr>
          <a:xfrm>
            <a:off x="3131185" y="4343400"/>
            <a:ext cx="3372485" cy="368300"/>
          </a:xfrm>
          <a:prstGeom prst="rect">
            <a:avLst/>
          </a:prstGeom>
          <a:noFill/>
        </p:spPr>
        <p:txBody>
          <a:bodyPr wrap="square" rtlCol="0" anchor="t">
            <a:spAutoFit/>
          </a:bodyPr>
          <a:lstStyle/>
          <a:p>
            <a:pPr lvl="1">
              <a:defRPr/>
            </a:pPr>
            <a:r>
              <a:rPr lang="en-US" altLang="zh-CN" dirty="0">
                <a:sym typeface="+mn-ea"/>
              </a:rPr>
              <a:t>S11 shown in our work</a:t>
            </a:r>
            <a:endParaRPr lang="zh-CN" altLang="en-US"/>
          </a:p>
        </p:txBody>
      </p:sp>
      <p:sp>
        <p:nvSpPr>
          <p:cNvPr id="6" name="文本框 5"/>
          <p:cNvSpPr txBox="1"/>
          <p:nvPr/>
        </p:nvSpPr>
        <p:spPr>
          <a:xfrm>
            <a:off x="990600" y="4495800"/>
            <a:ext cx="7982585" cy="1198880"/>
          </a:xfrm>
          <a:prstGeom prst="rect">
            <a:avLst/>
          </a:prstGeom>
          <a:noFill/>
        </p:spPr>
        <p:txBody>
          <a:bodyPr wrap="square" rtlCol="0" anchor="t">
            <a:spAutoFit/>
          </a:bodyPr>
          <a:lstStyle/>
          <a:p>
            <a:pPr algn="just"/>
            <a:endParaRPr lang="zh-CN" altLang="en-US"/>
          </a:p>
          <a:p>
            <a:pPr algn="just"/>
            <a:r>
              <a:rPr lang="zh-CN" altLang="en-US"/>
              <a:t>As can be seen from the S11 parameter </a:t>
            </a:r>
            <a:r>
              <a:rPr lang="en-US" altLang="zh-CN"/>
              <a:t>above</a:t>
            </a:r>
            <a:r>
              <a:rPr lang="zh-CN" altLang="en-US"/>
              <a:t>, if the front side of the antenna only has patches, the S11 parameters of the antenna produced </a:t>
            </a:r>
            <a:r>
              <a:rPr lang="zh-CN" altLang="en-US" b="1"/>
              <a:t>are too large to meet our design requirements.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80645" y="152400"/>
            <a:ext cx="9305925" cy="1143000"/>
          </a:xfrm>
        </p:spPr>
        <p:txBody>
          <a:bodyPr>
            <a:normAutofit/>
          </a:bodyPr>
          <a:lstStyle/>
          <a:p>
            <a:r>
              <a:rPr lang="en-US" sz="3100"/>
              <a:t>7</a:t>
            </a:r>
            <a:r>
              <a:rPr sz="3100"/>
              <a:t>. </a:t>
            </a:r>
            <a:r>
              <a:rPr lang="en-US" altLang="en-IE" sz="2000" dirty="0"/>
              <a:t> </a:t>
            </a:r>
            <a:r>
              <a:rPr sz="3100"/>
              <a:t>Blank </a:t>
            </a:r>
            <a:r>
              <a:rPr lang="en-US" sz="3100"/>
              <a:t>C</a:t>
            </a:r>
            <a:r>
              <a:rPr sz="3100"/>
              <a:t>ontrol </a:t>
            </a:r>
            <a:r>
              <a:rPr lang="en-US" sz="3100"/>
              <a:t>G</a:t>
            </a:r>
            <a:r>
              <a:rPr sz="3100"/>
              <a:t>roup</a:t>
            </a:r>
          </a:p>
        </p:txBody>
      </p:sp>
      <p:sp>
        <p:nvSpPr>
          <p:cNvPr id="2" name="Footer Placeholder 1"/>
          <p:cNvSpPr>
            <a:spLocks noGrp="1"/>
          </p:cNvSpPr>
          <p:nvPr>
            <p:ph type="ftr" sz="quarter" idx="3"/>
          </p:nvPr>
        </p:nvSpPr>
        <p:spPr/>
        <p:txBody>
          <a:bodyPr/>
          <a:lstStyle/>
          <a:p>
            <a:r>
              <a:rPr lang="en-US" dirty="0"/>
              <a:t>EE307</a:t>
            </a:r>
          </a:p>
        </p:txBody>
      </p:sp>
      <p:sp>
        <p:nvSpPr>
          <p:cNvPr id="7" name="文本框 6"/>
          <p:cNvSpPr txBox="1"/>
          <p:nvPr/>
        </p:nvSpPr>
        <p:spPr>
          <a:xfrm>
            <a:off x="2362200" y="3733800"/>
            <a:ext cx="5477510" cy="645160"/>
          </a:xfrm>
          <a:prstGeom prst="rect">
            <a:avLst/>
          </a:prstGeom>
          <a:noFill/>
        </p:spPr>
        <p:txBody>
          <a:bodyPr wrap="square" rtlCol="0" anchor="t">
            <a:spAutoFit/>
          </a:bodyPr>
          <a:lstStyle/>
          <a:p>
            <a:pPr marL="0" lvl="1">
              <a:defRPr/>
            </a:pPr>
            <a:r>
              <a:rPr lang="en-US" altLang="zh-CN" b="1" dirty="0">
                <a:sym typeface="+mn-ea"/>
              </a:rPr>
              <a:t>         Radiation Pattern (Gain Total) in our work </a:t>
            </a:r>
          </a:p>
          <a:p>
            <a:pPr marL="0" lvl="1">
              <a:defRPr/>
            </a:pPr>
            <a:r>
              <a:rPr lang="en-US" altLang="zh-CN" b="1" dirty="0">
                <a:sym typeface="+mn-ea"/>
              </a:rPr>
              <a:t>                      Left 9.6GHz         Right:10.4GHz</a:t>
            </a:r>
            <a:endParaRPr lang="en-US" altLang="zh-CN" b="1" dirty="0"/>
          </a:p>
        </p:txBody>
      </p:sp>
      <p:sp>
        <p:nvSpPr>
          <p:cNvPr id="6" name="文本框 5"/>
          <p:cNvSpPr txBox="1"/>
          <p:nvPr/>
        </p:nvSpPr>
        <p:spPr>
          <a:xfrm>
            <a:off x="914400" y="4495800"/>
            <a:ext cx="7982585" cy="922020"/>
          </a:xfrm>
          <a:prstGeom prst="rect">
            <a:avLst/>
          </a:prstGeom>
          <a:noFill/>
        </p:spPr>
        <p:txBody>
          <a:bodyPr wrap="square" rtlCol="0" anchor="t">
            <a:spAutoFit/>
          </a:bodyPr>
          <a:lstStyle/>
          <a:p>
            <a:pPr algn="just"/>
            <a:r>
              <a:rPr lang="en-US" altLang="zh-CN"/>
              <a:t>       </a:t>
            </a:r>
            <a:r>
              <a:rPr lang="zh-CN" altLang="en-US"/>
              <a:t>At the same time,  </a:t>
            </a:r>
            <a:r>
              <a:rPr lang="en-US" altLang="zh-CN"/>
              <a:t>the </a:t>
            </a:r>
            <a:r>
              <a:rPr lang="zh-CN" altLang="en-US"/>
              <a:t>radiation </a:t>
            </a:r>
            <a:r>
              <a:rPr lang="en-US" altLang="zh-CN"/>
              <a:t>pattern of the</a:t>
            </a:r>
            <a:r>
              <a:rPr lang="zh-CN" altLang="en-US"/>
              <a:t> </a:t>
            </a:r>
            <a:r>
              <a:rPr lang="zh-CN" altLang="en-US" b="1">
                <a:sym typeface="+mn-ea"/>
              </a:rPr>
              <a:t>GainTotal</a:t>
            </a:r>
            <a:r>
              <a:rPr lang="en-US" altLang="zh-CN">
                <a:sym typeface="+mn-ea"/>
              </a:rPr>
              <a:t> </a:t>
            </a:r>
            <a:r>
              <a:rPr lang="zh-CN" altLang="en-US"/>
              <a:t>shows that </a:t>
            </a:r>
            <a:r>
              <a:rPr lang="zh-CN" altLang="en-US" b="1"/>
              <a:t>the gain of th</a:t>
            </a:r>
            <a:r>
              <a:rPr lang="en-US" altLang="zh-CN" b="1"/>
              <a:t>is</a:t>
            </a:r>
            <a:r>
              <a:rPr lang="zh-CN" altLang="en-US" b="1"/>
              <a:t> antenna is isotropic</a:t>
            </a:r>
            <a:r>
              <a:rPr lang="zh-CN" altLang="en-US"/>
              <a:t>. Therefore,  we can </a:t>
            </a:r>
            <a:r>
              <a:rPr lang="en-US" altLang="zh-CN"/>
              <a:t>better </a:t>
            </a:r>
            <a:r>
              <a:rPr lang="zh-CN" altLang="en-US"/>
              <a:t>understand the importance of placement of </a:t>
            </a:r>
            <a:r>
              <a:rPr lang="zh-CN" altLang="en-US">
                <a:sym typeface="+mn-ea"/>
              </a:rPr>
              <a:t>shorting vias</a:t>
            </a:r>
            <a:r>
              <a:rPr lang="zh-CN" altLang="en-US"/>
              <a:t> and cross slots</a:t>
            </a:r>
            <a:r>
              <a:rPr lang="en-US" altLang="zh-CN"/>
              <a:t> through this exploration</a:t>
            </a:r>
            <a:r>
              <a:rPr lang="zh-CN" altLang="en-US"/>
              <a:t>.</a:t>
            </a:r>
          </a:p>
        </p:txBody>
      </p:sp>
      <p:pic>
        <p:nvPicPr>
          <p:cNvPr id="3" name="图片 2" descr="20220524010121"/>
          <p:cNvPicPr>
            <a:picLocks noChangeAspect="1"/>
          </p:cNvPicPr>
          <p:nvPr/>
        </p:nvPicPr>
        <p:blipFill>
          <a:blip r:embed="rId2"/>
          <a:stretch>
            <a:fillRect/>
          </a:stretch>
        </p:blipFill>
        <p:spPr>
          <a:xfrm>
            <a:off x="609600" y="1143000"/>
            <a:ext cx="4102100" cy="2331085"/>
          </a:xfrm>
          <a:prstGeom prst="rect">
            <a:avLst/>
          </a:prstGeom>
        </p:spPr>
      </p:pic>
      <p:pic>
        <p:nvPicPr>
          <p:cNvPr id="8" name="图片 7" descr="20220524010416"/>
          <p:cNvPicPr>
            <a:picLocks noChangeAspect="1"/>
          </p:cNvPicPr>
          <p:nvPr/>
        </p:nvPicPr>
        <p:blipFill>
          <a:blip r:embed="rId3"/>
          <a:stretch>
            <a:fillRect/>
          </a:stretch>
        </p:blipFill>
        <p:spPr>
          <a:xfrm>
            <a:off x="4953000" y="1219200"/>
            <a:ext cx="3903345" cy="22555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2971800" y="5003561"/>
            <a:ext cx="2819400" cy="369332"/>
          </a:xfrm>
          <a:prstGeom prst="rect">
            <a:avLst/>
          </a:prstGeom>
          <a:noFill/>
        </p:spPr>
        <p:txBody>
          <a:bodyPr wrap="square">
            <a:spAutoFit/>
          </a:bodyPr>
          <a:lstStyle/>
          <a:p>
            <a:pPr lvl="1">
              <a:defRPr/>
            </a:pPr>
            <a:r>
              <a:rPr lang="en-US" altLang="zh-CN" sz="1800" dirty="0"/>
              <a:t>Inconsistency in paper</a:t>
            </a:r>
          </a:p>
        </p:txBody>
      </p:sp>
      <p:sp>
        <p:nvSpPr>
          <p:cNvPr id="9" name="文本框 8"/>
          <p:cNvSpPr txBox="1"/>
          <p:nvPr/>
        </p:nvSpPr>
        <p:spPr>
          <a:xfrm>
            <a:off x="192194" y="1485107"/>
            <a:ext cx="6513406"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With unbalanced shorting vias on boundary</a:t>
            </a:r>
          </a:p>
        </p:txBody>
      </p:sp>
      <p:pic>
        <p:nvPicPr>
          <p:cNvPr id="7" name="图片 6"/>
          <p:cNvPicPr>
            <a:picLocks noChangeAspect="1"/>
          </p:cNvPicPr>
          <p:nvPr/>
        </p:nvPicPr>
        <p:blipFill>
          <a:blip r:embed="rId2"/>
          <a:stretch>
            <a:fillRect/>
          </a:stretch>
        </p:blipFill>
        <p:spPr>
          <a:xfrm>
            <a:off x="66313" y="2115404"/>
            <a:ext cx="5104582" cy="2749073"/>
          </a:xfrm>
          <a:prstGeom prst="rect">
            <a:avLst/>
          </a:prstGeom>
        </p:spPr>
      </p:pic>
      <p:pic>
        <p:nvPicPr>
          <p:cNvPr id="12" name="图片 11"/>
          <p:cNvPicPr>
            <a:picLocks noChangeAspect="1"/>
          </p:cNvPicPr>
          <p:nvPr/>
        </p:nvPicPr>
        <p:blipFill>
          <a:blip r:embed="rId3"/>
          <a:stretch>
            <a:fillRect/>
          </a:stretch>
        </p:blipFill>
        <p:spPr>
          <a:xfrm rot="16200000">
            <a:off x="5811653" y="1356687"/>
            <a:ext cx="2451813" cy="40802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072500" y="4852908"/>
            <a:ext cx="2819400" cy="369332"/>
          </a:xfrm>
          <a:prstGeom prst="rect">
            <a:avLst/>
          </a:prstGeom>
          <a:noFill/>
        </p:spPr>
        <p:txBody>
          <a:bodyPr wrap="square">
            <a:spAutoFit/>
          </a:bodyPr>
          <a:lstStyle/>
          <a:p>
            <a:pPr lvl="1">
              <a:defRPr/>
            </a:pPr>
            <a:r>
              <a:rPr lang="en-US" altLang="zh-CN" sz="1800" dirty="0"/>
              <a:t>Our model in HFSS</a:t>
            </a:r>
          </a:p>
        </p:txBody>
      </p:sp>
      <p:sp>
        <p:nvSpPr>
          <p:cNvPr id="9" name="文本框 8"/>
          <p:cNvSpPr txBox="1"/>
          <p:nvPr/>
        </p:nvSpPr>
        <p:spPr>
          <a:xfrm>
            <a:off x="192194" y="1485107"/>
            <a:ext cx="6513406"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With unbalanced shorting vias on boundary</a:t>
            </a:r>
          </a:p>
        </p:txBody>
      </p:sp>
      <p:pic>
        <p:nvPicPr>
          <p:cNvPr id="6" name="图片 5"/>
          <p:cNvPicPr>
            <a:picLocks noChangeAspect="1"/>
          </p:cNvPicPr>
          <p:nvPr/>
        </p:nvPicPr>
        <p:blipFill>
          <a:blip r:embed="rId2"/>
          <a:stretch>
            <a:fillRect/>
          </a:stretch>
        </p:blipFill>
        <p:spPr>
          <a:xfrm>
            <a:off x="367716" y="2313479"/>
            <a:ext cx="4370866" cy="2405709"/>
          </a:xfrm>
          <a:prstGeom prst="rect">
            <a:avLst/>
          </a:prstGeom>
        </p:spPr>
      </p:pic>
      <p:pic>
        <p:nvPicPr>
          <p:cNvPr id="10" name="图片 9"/>
          <p:cNvPicPr>
            <a:picLocks noChangeAspect="1"/>
          </p:cNvPicPr>
          <p:nvPr/>
        </p:nvPicPr>
        <p:blipFill>
          <a:blip r:embed="rId3"/>
          <a:stretch>
            <a:fillRect/>
          </a:stretch>
        </p:blipFill>
        <p:spPr>
          <a:xfrm>
            <a:off x="4703898" y="2313479"/>
            <a:ext cx="4106253" cy="24515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84742"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430522" y="4366561"/>
            <a:ext cx="1981200" cy="369332"/>
          </a:xfrm>
          <a:prstGeom prst="rect">
            <a:avLst/>
          </a:prstGeom>
          <a:noFill/>
        </p:spPr>
        <p:txBody>
          <a:bodyPr wrap="square">
            <a:spAutoFit/>
          </a:bodyPr>
          <a:lstStyle/>
          <a:p>
            <a:pPr lvl="1">
              <a:defRPr/>
            </a:pPr>
            <a:r>
              <a:rPr lang="en-US" altLang="zh-CN" sz="1800" dirty="0"/>
              <a:t>our work</a:t>
            </a:r>
          </a:p>
        </p:txBody>
      </p:sp>
      <p:sp>
        <p:nvSpPr>
          <p:cNvPr id="12" name="文本框 11"/>
          <p:cNvSpPr txBox="1"/>
          <p:nvPr/>
        </p:nvSpPr>
        <p:spPr>
          <a:xfrm>
            <a:off x="914400" y="4372668"/>
            <a:ext cx="2819400" cy="369332"/>
          </a:xfrm>
          <a:prstGeom prst="rect">
            <a:avLst/>
          </a:prstGeom>
          <a:noFill/>
        </p:spPr>
        <p:txBody>
          <a:bodyPr wrap="square">
            <a:spAutoFit/>
          </a:bodyPr>
          <a:lstStyle/>
          <a:p>
            <a:pPr lvl="1">
              <a:defRPr/>
            </a:pPr>
            <a:r>
              <a:rPr lang="en-US" altLang="zh-CN" sz="1800" dirty="0"/>
              <a:t>S11 shown in paper</a:t>
            </a:r>
          </a:p>
        </p:txBody>
      </p:sp>
      <p:pic>
        <p:nvPicPr>
          <p:cNvPr id="6" name="图片 5"/>
          <p:cNvPicPr>
            <a:picLocks noChangeAspect="1"/>
          </p:cNvPicPr>
          <p:nvPr/>
        </p:nvPicPr>
        <p:blipFill>
          <a:blip r:embed="rId2"/>
          <a:stretch>
            <a:fillRect/>
          </a:stretch>
        </p:blipFill>
        <p:spPr>
          <a:xfrm>
            <a:off x="429658" y="2246253"/>
            <a:ext cx="3522582" cy="1896228"/>
          </a:xfrm>
          <a:prstGeom prst="rect">
            <a:avLst/>
          </a:prstGeom>
        </p:spPr>
      </p:pic>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8" name="文本框 17"/>
          <p:cNvSpPr txBox="1"/>
          <p:nvPr/>
        </p:nvSpPr>
        <p:spPr>
          <a:xfrm>
            <a:off x="-95051"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20.8% (8.89–10.95 GHz)</a:t>
            </a:r>
            <a:endParaRPr lang="en-US" altLang="zh-CN" sz="1800" dirty="0">
              <a:latin typeface="Helvetica" pitchFamily="34" charset="0"/>
            </a:endParaRPr>
          </a:p>
        </p:txBody>
      </p:sp>
      <p:sp>
        <p:nvSpPr>
          <p:cNvPr id="19" name="文本框 18"/>
          <p:cNvSpPr txBox="1"/>
          <p:nvPr/>
        </p:nvSpPr>
        <p:spPr>
          <a:xfrm>
            <a:off x="3733800"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18.7% (8.92–10.76 GHz)</a:t>
            </a:r>
            <a:endParaRPr lang="en-US" altLang="zh-CN" sz="1800" dirty="0">
              <a:latin typeface="Helvetica" pitchFamily="34" charset="0"/>
            </a:endParaRPr>
          </a:p>
        </p:txBody>
      </p:sp>
      <p:pic>
        <p:nvPicPr>
          <p:cNvPr id="7" name="图片 6"/>
          <p:cNvPicPr>
            <a:picLocks noChangeAspect="1"/>
          </p:cNvPicPr>
          <p:nvPr/>
        </p:nvPicPr>
        <p:blipFill>
          <a:blip r:embed="rId3"/>
          <a:stretch>
            <a:fillRect/>
          </a:stretch>
        </p:blipFill>
        <p:spPr>
          <a:xfrm>
            <a:off x="4114801" y="2246253"/>
            <a:ext cx="4495800" cy="18960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072500" y="4852908"/>
            <a:ext cx="2819400" cy="369332"/>
          </a:xfrm>
          <a:prstGeom prst="rect">
            <a:avLst/>
          </a:prstGeom>
          <a:noFill/>
        </p:spPr>
        <p:txBody>
          <a:bodyPr wrap="square">
            <a:spAutoFit/>
          </a:bodyPr>
          <a:lstStyle/>
          <a:p>
            <a:pPr lvl="1">
              <a:defRPr/>
            </a:pPr>
            <a:r>
              <a:rPr lang="en-US" altLang="zh-CN" sz="1800" dirty="0"/>
              <a:t>Our model in HFSS</a:t>
            </a:r>
          </a:p>
        </p:txBody>
      </p:sp>
      <p:pic>
        <p:nvPicPr>
          <p:cNvPr id="3" name="图片 2"/>
          <p:cNvPicPr>
            <a:picLocks noChangeAspect="1"/>
          </p:cNvPicPr>
          <p:nvPr/>
        </p:nvPicPr>
        <p:blipFill rotWithShape="1">
          <a:blip r:embed="rId2"/>
          <a:srcRect l="23096" t="744" r="45409"/>
          <a:stretch>
            <a:fillRect/>
          </a:stretch>
        </p:blipFill>
        <p:spPr>
          <a:xfrm>
            <a:off x="1216744" y="1330262"/>
            <a:ext cx="2501387" cy="3600000"/>
          </a:xfrm>
          <a:prstGeom prst="rect">
            <a:avLst/>
          </a:prstGeom>
        </p:spPr>
      </p:pic>
      <p:pic>
        <p:nvPicPr>
          <p:cNvPr id="6" name="图片 5"/>
          <p:cNvPicPr>
            <a:picLocks noChangeAspect="1"/>
          </p:cNvPicPr>
          <p:nvPr/>
        </p:nvPicPr>
        <p:blipFill rotWithShape="1">
          <a:blip r:embed="rId3"/>
          <a:srcRect l="22489" r="46149"/>
          <a:stretch>
            <a:fillRect/>
          </a:stretch>
        </p:blipFill>
        <p:spPr>
          <a:xfrm>
            <a:off x="5097286" y="1318191"/>
            <a:ext cx="2472289" cy="3600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408377" y="5073134"/>
            <a:ext cx="1981200" cy="369332"/>
          </a:xfrm>
          <a:prstGeom prst="rect">
            <a:avLst/>
          </a:prstGeom>
          <a:noFill/>
        </p:spPr>
        <p:txBody>
          <a:bodyPr wrap="square">
            <a:spAutoFit/>
          </a:bodyPr>
          <a:lstStyle/>
          <a:p>
            <a:pPr lvl="1">
              <a:defRPr/>
            </a:pPr>
            <a:r>
              <a:rPr lang="en-US" altLang="zh-CN" sz="1800" dirty="0"/>
              <a:t>our work</a:t>
            </a:r>
          </a:p>
        </p:txBody>
      </p:sp>
      <p:sp>
        <p:nvSpPr>
          <p:cNvPr id="12" name="文本框 11"/>
          <p:cNvSpPr txBox="1"/>
          <p:nvPr/>
        </p:nvSpPr>
        <p:spPr>
          <a:xfrm>
            <a:off x="224954" y="5073134"/>
            <a:ext cx="3886200" cy="369332"/>
          </a:xfrm>
          <a:prstGeom prst="rect">
            <a:avLst/>
          </a:prstGeom>
          <a:noFill/>
        </p:spPr>
        <p:txBody>
          <a:bodyPr wrap="square">
            <a:spAutoFit/>
          </a:bodyPr>
          <a:lstStyle/>
          <a:p>
            <a:pPr lvl="1">
              <a:defRPr/>
            </a:pPr>
            <a:r>
              <a:rPr lang="en-US" altLang="zh-CN" sz="1800" dirty="0"/>
              <a:t>Radiation pattern shown in paper</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pic>
        <p:nvPicPr>
          <p:cNvPr id="9" name="图片 8"/>
          <p:cNvPicPr>
            <a:picLocks noChangeAspect="1"/>
          </p:cNvPicPr>
          <p:nvPr/>
        </p:nvPicPr>
        <p:blipFill>
          <a:blip r:embed="rId2"/>
          <a:stretch>
            <a:fillRect/>
          </a:stretch>
        </p:blipFill>
        <p:spPr>
          <a:xfrm>
            <a:off x="4244684" y="1715294"/>
            <a:ext cx="3775448" cy="3075431"/>
          </a:xfrm>
          <a:prstGeom prst="rect">
            <a:avLst/>
          </a:prstGeom>
        </p:spPr>
      </p:pic>
      <p:pic>
        <p:nvPicPr>
          <p:cNvPr id="11" name="图片 10"/>
          <p:cNvPicPr>
            <a:picLocks noChangeAspect="1"/>
          </p:cNvPicPr>
          <p:nvPr/>
        </p:nvPicPr>
        <p:blipFill>
          <a:blip r:embed="rId3"/>
          <a:stretch>
            <a:fillRect/>
          </a:stretch>
        </p:blipFill>
        <p:spPr>
          <a:xfrm>
            <a:off x="1239847" y="2080794"/>
            <a:ext cx="2417753" cy="25922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4260426" y="4477321"/>
            <a:ext cx="1981200" cy="369332"/>
          </a:xfrm>
          <a:prstGeom prst="rect">
            <a:avLst/>
          </a:prstGeom>
          <a:noFill/>
        </p:spPr>
        <p:txBody>
          <a:bodyPr wrap="square">
            <a:spAutoFit/>
          </a:bodyPr>
          <a:lstStyle/>
          <a:p>
            <a:pPr lvl="1">
              <a:defRPr/>
            </a:pPr>
            <a:r>
              <a:rPr lang="en-US" altLang="zh-CN" dirty="0"/>
              <a:t>O</a:t>
            </a:r>
            <a:r>
              <a:rPr lang="en-US" altLang="zh-CN" sz="1800" dirty="0"/>
              <a:t>ur work</a:t>
            </a:r>
          </a:p>
        </p:txBody>
      </p:sp>
      <p:sp>
        <p:nvSpPr>
          <p:cNvPr id="12" name="文本框 11"/>
          <p:cNvSpPr txBox="1"/>
          <p:nvPr/>
        </p:nvSpPr>
        <p:spPr>
          <a:xfrm>
            <a:off x="-45720" y="4481384"/>
            <a:ext cx="4038600" cy="369332"/>
          </a:xfrm>
          <a:prstGeom prst="rect">
            <a:avLst/>
          </a:prstGeom>
          <a:noFill/>
        </p:spPr>
        <p:txBody>
          <a:bodyPr wrap="square">
            <a:spAutoFit/>
          </a:bodyPr>
          <a:lstStyle/>
          <a:p>
            <a:pPr lvl="1">
              <a:defRPr/>
            </a:pPr>
            <a:r>
              <a:rPr lang="en-US" altLang="zh-CN" dirty="0"/>
              <a:t>Gain and efficiency </a:t>
            </a:r>
            <a:r>
              <a:rPr lang="en-US" altLang="zh-CN" sz="1800" dirty="0"/>
              <a:t>shown in paper</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8" name="文本框 17"/>
          <p:cNvSpPr txBox="1"/>
          <p:nvPr/>
        </p:nvSpPr>
        <p:spPr>
          <a:xfrm>
            <a:off x="-45720" y="4969211"/>
            <a:ext cx="4693920" cy="584775"/>
          </a:xfrm>
          <a:prstGeom prst="rect">
            <a:avLst/>
          </a:prstGeom>
          <a:noFill/>
        </p:spPr>
        <p:txBody>
          <a:bodyPr wrap="square">
            <a:spAutoFit/>
          </a:bodyPr>
          <a:lstStyle/>
          <a:p>
            <a:pPr lvl="1">
              <a:defRPr/>
            </a:pPr>
            <a:r>
              <a:rPr lang="en-IE" altLang="zh-CN" sz="1600" dirty="0">
                <a:solidFill>
                  <a:srgbClr val="FF0000"/>
                </a:solidFill>
                <a:latin typeface="Helvetica" pitchFamily="34" charset="0"/>
              </a:rPr>
              <a:t>Gain:</a:t>
            </a:r>
            <a:r>
              <a:rPr lang="en-IE" altLang="zh-CN" sz="1600" dirty="0">
                <a:solidFill>
                  <a:srgbClr val="FF0000"/>
                </a:solidFill>
              </a:rPr>
              <a:t> </a:t>
            </a:r>
            <a:r>
              <a:rPr lang="en-IE" altLang="zh-CN" sz="1600" dirty="0"/>
              <a:t> peak gain</a:t>
            </a:r>
            <a:r>
              <a:rPr lang="en-US" altLang="zh-CN" sz="1600" dirty="0"/>
              <a:t>5.7dBi </a:t>
            </a:r>
          </a:p>
          <a:p>
            <a:pPr lvl="1">
              <a:defRPr/>
            </a:pPr>
            <a:r>
              <a:rPr lang="en-IE" altLang="zh-CN" sz="1600" dirty="0">
                <a:solidFill>
                  <a:srgbClr val="FF0000"/>
                </a:solidFill>
                <a:latin typeface="Helvetica" pitchFamily="34" charset="0"/>
              </a:rPr>
              <a:t>Efficiency:</a:t>
            </a:r>
            <a:r>
              <a:rPr lang="en-US" altLang="zh-CN" sz="1600" dirty="0"/>
              <a:t>larger than 84%</a:t>
            </a:r>
            <a:endParaRPr lang="en-US" altLang="zh-CN" sz="1600" dirty="0">
              <a:latin typeface="Helvetica" pitchFamily="34" charset="0"/>
            </a:endParaRPr>
          </a:p>
        </p:txBody>
      </p:sp>
      <p:sp>
        <p:nvSpPr>
          <p:cNvPr id="20" name="文本框 19"/>
          <p:cNvSpPr txBox="1"/>
          <p:nvPr/>
        </p:nvSpPr>
        <p:spPr>
          <a:xfrm>
            <a:off x="4248573" y="4964672"/>
            <a:ext cx="4922520" cy="584775"/>
          </a:xfrm>
          <a:prstGeom prst="rect">
            <a:avLst/>
          </a:prstGeom>
          <a:noFill/>
        </p:spPr>
        <p:txBody>
          <a:bodyPr wrap="square">
            <a:spAutoFit/>
          </a:bodyPr>
          <a:lstStyle/>
          <a:p>
            <a:pPr lvl="1">
              <a:defRPr/>
            </a:pPr>
            <a:r>
              <a:rPr lang="en-IE" altLang="zh-CN" sz="1600" dirty="0">
                <a:solidFill>
                  <a:srgbClr val="FF0000"/>
                </a:solidFill>
                <a:latin typeface="Helvetica" pitchFamily="34" charset="0"/>
              </a:rPr>
              <a:t>Gain:</a:t>
            </a:r>
            <a:r>
              <a:rPr lang="en-IE" altLang="zh-CN" sz="1600" dirty="0">
                <a:solidFill>
                  <a:srgbClr val="FF0000"/>
                </a:solidFill>
              </a:rPr>
              <a:t> </a:t>
            </a:r>
            <a:r>
              <a:rPr lang="en-IE" altLang="zh-CN" sz="1600" dirty="0"/>
              <a:t>peek gain 4.55 </a:t>
            </a:r>
            <a:r>
              <a:rPr lang="en-IE" altLang="zh-CN" sz="1600" dirty="0" err="1"/>
              <a:t>dBi</a:t>
            </a:r>
            <a:endParaRPr lang="en-IE" altLang="zh-CN" sz="1600" dirty="0">
              <a:latin typeface="Helvetica" pitchFamily="34" charset="0"/>
            </a:endParaRPr>
          </a:p>
          <a:p>
            <a:pPr lvl="1">
              <a:defRPr/>
            </a:pPr>
            <a:r>
              <a:rPr lang="en-IE" altLang="zh-CN" sz="1600" dirty="0">
                <a:solidFill>
                  <a:srgbClr val="FF0000"/>
                </a:solidFill>
                <a:latin typeface="Helvetica" pitchFamily="34" charset="0"/>
              </a:rPr>
              <a:t>Efficiency:</a:t>
            </a:r>
            <a:r>
              <a:rPr lang="en-US" altLang="zh-CN" sz="1600" dirty="0"/>
              <a:t> larger than 88%</a:t>
            </a:r>
            <a:endParaRPr lang="en-US" altLang="zh-CN" sz="1600" dirty="0">
              <a:latin typeface="Helvetica" pitchFamily="34" charset="0"/>
            </a:endParaRPr>
          </a:p>
        </p:txBody>
      </p:sp>
      <p:pic>
        <p:nvPicPr>
          <p:cNvPr id="23" name="图片 22"/>
          <p:cNvPicPr>
            <a:picLocks noChangeAspect="1"/>
          </p:cNvPicPr>
          <p:nvPr/>
        </p:nvPicPr>
        <p:blipFill>
          <a:blip r:embed="rId2"/>
          <a:stretch>
            <a:fillRect/>
          </a:stretch>
        </p:blipFill>
        <p:spPr>
          <a:xfrm>
            <a:off x="4572000" y="1483606"/>
            <a:ext cx="4379806" cy="1481905"/>
          </a:xfrm>
          <a:prstGeom prst="rect">
            <a:avLst/>
          </a:prstGeom>
        </p:spPr>
      </p:pic>
      <p:pic>
        <p:nvPicPr>
          <p:cNvPr id="4" name="图片 3"/>
          <p:cNvPicPr>
            <a:picLocks noChangeAspect="1"/>
          </p:cNvPicPr>
          <p:nvPr/>
        </p:nvPicPr>
        <p:blipFill>
          <a:blip r:embed="rId3"/>
          <a:stretch>
            <a:fillRect/>
          </a:stretch>
        </p:blipFill>
        <p:spPr>
          <a:xfrm>
            <a:off x="330823" y="2252416"/>
            <a:ext cx="3889102" cy="1998781"/>
          </a:xfrm>
          <a:prstGeom prst="rect">
            <a:avLst/>
          </a:prstGeom>
        </p:spPr>
      </p:pic>
      <p:sp>
        <p:nvSpPr>
          <p:cNvPr id="19"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pic>
        <p:nvPicPr>
          <p:cNvPr id="22" name="图片 21"/>
          <p:cNvPicPr>
            <a:picLocks noChangeAspect="1"/>
          </p:cNvPicPr>
          <p:nvPr/>
        </p:nvPicPr>
        <p:blipFill>
          <a:blip r:embed="rId4"/>
          <a:stretch>
            <a:fillRect/>
          </a:stretch>
        </p:blipFill>
        <p:spPr>
          <a:xfrm>
            <a:off x="4603379" y="2943317"/>
            <a:ext cx="4348427" cy="15786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9"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pic>
        <p:nvPicPr>
          <p:cNvPr id="14" name="图片 13"/>
          <p:cNvPicPr>
            <a:picLocks noChangeAspect="1"/>
          </p:cNvPicPr>
          <p:nvPr/>
        </p:nvPicPr>
        <p:blipFill>
          <a:blip r:embed="rId2"/>
          <a:stretch>
            <a:fillRect/>
          </a:stretch>
        </p:blipFill>
        <p:spPr>
          <a:xfrm>
            <a:off x="857646" y="2677293"/>
            <a:ext cx="7866408" cy="3142396"/>
          </a:xfrm>
          <a:prstGeom prst="rect">
            <a:avLst/>
          </a:prstGeom>
        </p:spPr>
      </p:pic>
      <p:sp>
        <p:nvSpPr>
          <p:cNvPr id="15" name="文本框 14"/>
          <p:cNvSpPr txBox="1"/>
          <p:nvPr/>
        </p:nvSpPr>
        <p:spPr>
          <a:xfrm>
            <a:off x="837326" y="1897673"/>
            <a:ext cx="4572000" cy="646331"/>
          </a:xfrm>
          <a:prstGeom prst="rect">
            <a:avLst/>
          </a:prstGeom>
          <a:noFill/>
        </p:spPr>
        <p:txBody>
          <a:bodyPr wrap="square">
            <a:spAutoFit/>
          </a:bodyPr>
          <a:lstStyle/>
          <a:p>
            <a:r>
              <a:rPr lang="en-IE" altLang="zh-CN" b="1" i="0" u="none" strike="noStrike" dirty="0">
                <a:solidFill>
                  <a:srgbClr val="2B77C5"/>
                </a:solidFill>
                <a:effectLst/>
                <a:latin typeface="Tahoma" panose="020B0604030504040204" pitchFamily="34" charset="0"/>
              </a:rPr>
              <a:t>independent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a:t>
            </a:r>
            <a:r>
              <a:rPr lang="en-IE" altLang="zh-CN" dirty="0">
                <a:solidFill>
                  <a:srgbClr val="999999"/>
                </a:solidFill>
                <a:latin typeface="Tahoma" panose="020B0604030504040204" pitchFamily="34" charset="0"/>
              </a:rPr>
              <a:t>l0</a:t>
            </a:r>
          </a:p>
          <a:p>
            <a:r>
              <a:rPr lang="en-IE" altLang="zh-CN" b="1" i="0" u="none" strike="noStrike" dirty="0">
                <a:solidFill>
                  <a:srgbClr val="2B77C5"/>
                </a:solidFill>
                <a:effectLst/>
                <a:latin typeface="Tahoma" panose="020B0604030504040204" pitchFamily="34" charset="0"/>
              </a:rPr>
              <a:t>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a:t>
            </a:r>
            <a:r>
              <a:rPr lang="en-IE" altLang="zh-CN" dirty="0">
                <a:solidFill>
                  <a:srgbClr val="999999"/>
                </a:solidFill>
                <a:latin typeface="Tahoma" panose="020B0604030504040204" pitchFamily="34" charset="0"/>
              </a:rPr>
              <a:t>Z11</a:t>
            </a:r>
            <a:endParaRPr lang="zh-CN" altLang="en-US" dirty="0"/>
          </a:p>
        </p:txBody>
      </p:sp>
      <p:pic>
        <p:nvPicPr>
          <p:cNvPr id="8" name="图片 7"/>
          <p:cNvPicPr>
            <a:picLocks noChangeAspect="1"/>
          </p:cNvPicPr>
          <p:nvPr/>
        </p:nvPicPr>
        <p:blipFill>
          <a:blip r:embed="rId3"/>
          <a:stretch>
            <a:fillRect/>
          </a:stretch>
        </p:blipFill>
        <p:spPr>
          <a:xfrm>
            <a:off x="3964904" y="1143000"/>
            <a:ext cx="2914453" cy="149759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9"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560" y="2773363"/>
            <a:ext cx="8403246" cy="3352800"/>
          </a:xfrm>
          <a:prstGeom prst="rect">
            <a:avLst/>
          </a:prstGeom>
          <a:noFill/>
          <a:ln>
            <a:noFill/>
          </a:ln>
        </p:spPr>
      </p:pic>
      <p:sp>
        <p:nvSpPr>
          <p:cNvPr id="8" name="文本框 7"/>
          <p:cNvSpPr txBox="1"/>
          <p:nvPr/>
        </p:nvSpPr>
        <p:spPr>
          <a:xfrm>
            <a:off x="609600" y="2011938"/>
            <a:ext cx="4572000" cy="646331"/>
          </a:xfrm>
          <a:prstGeom prst="rect">
            <a:avLst/>
          </a:prstGeom>
          <a:noFill/>
        </p:spPr>
        <p:txBody>
          <a:bodyPr wrap="square">
            <a:spAutoFit/>
          </a:bodyPr>
          <a:lstStyle/>
          <a:p>
            <a:r>
              <a:rPr lang="en-IE" altLang="zh-CN" b="1" i="0" u="none" strike="noStrike" dirty="0">
                <a:solidFill>
                  <a:srgbClr val="2B77C5"/>
                </a:solidFill>
                <a:effectLst/>
                <a:latin typeface="Tahoma" panose="020B0604030504040204" pitchFamily="34" charset="0"/>
              </a:rPr>
              <a:t>independent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S3</a:t>
            </a:r>
            <a:endParaRPr lang="en-IE" altLang="zh-CN" dirty="0">
              <a:solidFill>
                <a:srgbClr val="999999"/>
              </a:solidFill>
              <a:latin typeface="Tahoma" panose="020B0604030504040204" pitchFamily="34" charset="0"/>
            </a:endParaRPr>
          </a:p>
          <a:p>
            <a:r>
              <a:rPr lang="en-IE" altLang="zh-CN" b="1" i="0" u="none" strike="noStrike" dirty="0">
                <a:solidFill>
                  <a:srgbClr val="2B77C5"/>
                </a:solidFill>
                <a:effectLst/>
                <a:latin typeface="Tahoma" panose="020B0604030504040204" pitchFamily="34" charset="0"/>
              </a:rPr>
              <a:t>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a:t>
            </a:r>
            <a:r>
              <a:rPr lang="en-IE" altLang="zh-CN" dirty="0">
                <a:solidFill>
                  <a:srgbClr val="999999"/>
                </a:solidFill>
                <a:latin typeface="Tahoma" panose="020B0604030504040204" pitchFamily="34" charset="0"/>
              </a:rPr>
              <a:t>S11</a:t>
            </a:r>
            <a:endParaRPr lang="zh-CN" altLang="en-US" dirty="0"/>
          </a:p>
        </p:txBody>
      </p:sp>
      <p:pic>
        <p:nvPicPr>
          <p:cNvPr id="9" name="图片 8"/>
          <p:cNvPicPr>
            <a:picLocks noChangeAspect="1"/>
          </p:cNvPicPr>
          <p:nvPr/>
        </p:nvPicPr>
        <p:blipFill>
          <a:blip r:embed="rId3"/>
          <a:stretch>
            <a:fillRect/>
          </a:stretch>
        </p:blipFill>
        <p:spPr>
          <a:xfrm>
            <a:off x="3962400" y="1199781"/>
            <a:ext cx="2914453" cy="149759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9" name="Rectangle 2"/>
          <p:cNvSpPr>
            <a:spLocks noGrp="1" noChangeArrowheads="1"/>
          </p:cNvSpPr>
          <p:nvPr>
            <p:ph type="title"/>
          </p:nvPr>
        </p:nvSpPr>
        <p:spPr>
          <a:xfrm>
            <a:off x="457200" y="342107"/>
            <a:ext cx="8229600" cy="1143000"/>
          </a:xfrm>
        </p:spPr>
        <p:txBody>
          <a:bodyPr/>
          <a:lstStyle/>
          <a:p>
            <a:r>
              <a:rPr lang="en-IE" altLang="zh-CN" dirty="0"/>
              <a:t>PENTA-MODE SIW CBS ANTENNA</a:t>
            </a:r>
            <a:endParaRPr lang="en-US" dirty="0"/>
          </a:p>
        </p:txBody>
      </p:sp>
      <p:pic>
        <p:nvPicPr>
          <p:cNvPr id="8" name="图片 7"/>
          <p:cNvPicPr>
            <a:picLocks noChangeAspect="1"/>
          </p:cNvPicPr>
          <p:nvPr/>
        </p:nvPicPr>
        <p:blipFill>
          <a:blip r:embed="rId2"/>
          <a:stretch>
            <a:fillRect/>
          </a:stretch>
        </p:blipFill>
        <p:spPr>
          <a:xfrm>
            <a:off x="648426" y="2799927"/>
            <a:ext cx="8303380" cy="3349943"/>
          </a:xfrm>
          <a:prstGeom prst="rect">
            <a:avLst/>
          </a:prstGeom>
        </p:spPr>
      </p:pic>
      <p:sp>
        <p:nvSpPr>
          <p:cNvPr id="9" name="文本框 8"/>
          <p:cNvSpPr txBox="1"/>
          <p:nvPr/>
        </p:nvSpPr>
        <p:spPr>
          <a:xfrm>
            <a:off x="725594" y="2028773"/>
            <a:ext cx="4572000" cy="646331"/>
          </a:xfrm>
          <a:prstGeom prst="rect">
            <a:avLst/>
          </a:prstGeom>
          <a:noFill/>
        </p:spPr>
        <p:txBody>
          <a:bodyPr wrap="square">
            <a:spAutoFit/>
          </a:bodyPr>
          <a:lstStyle/>
          <a:p>
            <a:r>
              <a:rPr lang="en-IE" altLang="zh-CN" b="1" i="0" u="none" strike="noStrike" dirty="0">
                <a:solidFill>
                  <a:srgbClr val="2B77C5"/>
                </a:solidFill>
                <a:effectLst/>
                <a:latin typeface="Tahoma" panose="020B0604030504040204" pitchFamily="34" charset="0"/>
              </a:rPr>
              <a:t>independent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S2</a:t>
            </a:r>
            <a:endParaRPr lang="en-IE" altLang="zh-CN" dirty="0">
              <a:solidFill>
                <a:srgbClr val="999999"/>
              </a:solidFill>
              <a:latin typeface="Tahoma" panose="020B0604030504040204" pitchFamily="34" charset="0"/>
            </a:endParaRPr>
          </a:p>
          <a:p>
            <a:r>
              <a:rPr lang="en-IE" altLang="zh-CN" b="1" i="0" u="none" strike="noStrike" dirty="0">
                <a:solidFill>
                  <a:srgbClr val="2B77C5"/>
                </a:solidFill>
                <a:effectLst/>
                <a:latin typeface="Tahoma" panose="020B0604030504040204" pitchFamily="34" charset="0"/>
              </a:rPr>
              <a:t>dependent</a:t>
            </a:r>
            <a:r>
              <a:rPr lang="en-IE" altLang="zh-CN" b="0" i="0" dirty="0">
                <a:solidFill>
                  <a:srgbClr val="999999"/>
                </a:solidFill>
                <a:effectLst/>
                <a:latin typeface="Tahoma" panose="020B0604030504040204" pitchFamily="34" charset="0"/>
              </a:rPr>
              <a:t> </a:t>
            </a:r>
            <a:r>
              <a:rPr lang="en-IE" altLang="zh-CN" b="1" i="0" u="none" strike="noStrike" dirty="0">
                <a:solidFill>
                  <a:srgbClr val="2B77C5"/>
                </a:solidFill>
                <a:effectLst/>
                <a:latin typeface="Tahoma" panose="020B0604030504040204" pitchFamily="34" charset="0"/>
              </a:rPr>
              <a:t>variable</a:t>
            </a:r>
            <a:r>
              <a:rPr lang="en-IE" altLang="zh-CN" u="none" strike="noStrike" dirty="0">
                <a:solidFill>
                  <a:srgbClr val="999999"/>
                </a:solidFill>
                <a:latin typeface="Tahoma" panose="020B0604030504040204" pitchFamily="34" charset="0"/>
              </a:rPr>
              <a:t>: </a:t>
            </a:r>
            <a:r>
              <a:rPr lang="en-IE" altLang="zh-CN" dirty="0">
                <a:solidFill>
                  <a:srgbClr val="999999"/>
                </a:solidFill>
                <a:latin typeface="Tahoma" panose="020B0604030504040204" pitchFamily="34" charset="0"/>
              </a:rPr>
              <a:t>S11</a:t>
            </a:r>
            <a:endParaRPr lang="zh-CN" altLang="en-US" dirty="0"/>
          </a:p>
        </p:txBody>
      </p:sp>
      <p:pic>
        <p:nvPicPr>
          <p:cNvPr id="10" name="图片 9"/>
          <p:cNvPicPr>
            <a:picLocks noChangeAspect="1"/>
          </p:cNvPicPr>
          <p:nvPr/>
        </p:nvPicPr>
        <p:blipFill>
          <a:blip r:embed="rId3"/>
          <a:stretch>
            <a:fillRect/>
          </a:stretch>
        </p:blipFill>
        <p:spPr>
          <a:xfrm>
            <a:off x="3972871" y="1208199"/>
            <a:ext cx="2914453" cy="149759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4800" y="289582"/>
            <a:ext cx="8229600" cy="1143000"/>
          </a:xfrm>
        </p:spPr>
        <p:txBody>
          <a:bodyPr>
            <a:noAutofit/>
          </a:bodyPr>
          <a:lstStyle/>
          <a:p>
            <a:r>
              <a:rPr lang="en-US" altLang="zh-CN" sz="2800" dirty="0"/>
              <a:t>Another work of</a:t>
            </a:r>
            <a:r>
              <a:rPr lang="en-US" altLang="zh-CN" sz="2800" b="1" dirty="0"/>
              <a:t> </a:t>
            </a:r>
            <a:r>
              <a:rPr lang="en-IE" altLang="zh-CN" sz="2800" dirty="0"/>
              <a:t>QUAD-MODE SIW CBS ANTENNA</a:t>
            </a:r>
            <a:endParaRPr lang="en-US" sz="2800"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pic>
        <p:nvPicPr>
          <p:cNvPr id="7" name="图片 6"/>
          <p:cNvPicPr>
            <a:picLocks noChangeAspect="1"/>
          </p:cNvPicPr>
          <p:nvPr/>
        </p:nvPicPr>
        <p:blipFill>
          <a:blip r:embed="rId2"/>
          <a:stretch>
            <a:fillRect/>
          </a:stretch>
        </p:blipFill>
        <p:spPr>
          <a:xfrm>
            <a:off x="794508" y="2920823"/>
            <a:ext cx="3441877" cy="1828894"/>
          </a:xfrm>
          <a:prstGeom prst="rect">
            <a:avLst/>
          </a:prstGeom>
        </p:spPr>
      </p:pic>
      <p:pic>
        <p:nvPicPr>
          <p:cNvPr id="11" name="图片 10"/>
          <p:cNvPicPr>
            <a:picLocks noChangeAspect="1"/>
          </p:cNvPicPr>
          <p:nvPr/>
        </p:nvPicPr>
        <p:blipFill>
          <a:blip r:embed="rId3"/>
          <a:stretch>
            <a:fillRect/>
          </a:stretch>
        </p:blipFill>
        <p:spPr>
          <a:xfrm>
            <a:off x="1454240" y="1085652"/>
            <a:ext cx="5867400" cy="1604984"/>
          </a:xfrm>
          <a:prstGeom prst="rect">
            <a:avLst/>
          </a:prstGeom>
        </p:spPr>
      </p:pic>
      <p:sp>
        <p:nvSpPr>
          <p:cNvPr id="13" name="文本框 12"/>
          <p:cNvSpPr txBox="1"/>
          <p:nvPr/>
        </p:nvSpPr>
        <p:spPr>
          <a:xfrm>
            <a:off x="990600" y="5190645"/>
            <a:ext cx="7162800" cy="646331"/>
          </a:xfrm>
          <a:prstGeom prst="rect">
            <a:avLst/>
          </a:prstGeom>
          <a:noFill/>
        </p:spPr>
        <p:txBody>
          <a:bodyPr wrap="square">
            <a:spAutoFit/>
          </a:bodyPr>
          <a:lstStyle/>
          <a:p>
            <a:r>
              <a:rPr lang="en-US" altLang="zh-CN" dirty="0"/>
              <a:t>In this design, a wide bandwidth is also obtained by combining the lowest cavity mode to two higher modes using shorting vias. </a:t>
            </a:r>
            <a:endParaRPr lang="zh-CN" altLang="en-US" dirty="0"/>
          </a:p>
        </p:txBody>
      </p:sp>
      <p:pic>
        <p:nvPicPr>
          <p:cNvPr id="15" name="图片 14"/>
          <p:cNvPicPr>
            <a:picLocks noChangeAspect="1"/>
          </p:cNvPicPr>
          <p:nvPr/>
        </p:nvPicPr>
        <p:blipFill>
          <a:blip r:embed="rId4"/>
          <a:stretch>
            <a:fillRect/>
          </a:stretch>
        </p:blipFill>
        <p:spPr>
          <a:xfrm>
            <a:off x="4573693" y="2824902"/>
            <a:ext cx="3422826" cy="207655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noAutofit/>
          </a:bodyPr>
          <a:lstStyle/>
          <a:p>
            <a:r>
              <a:rPr lang="en-US" altLang="zh-CN" sz="2800" dirty="0"/>
              <a:t>Another work of</a:t>
            </a:r>
            <a:r>
              <a:rPr lang="en-US" altLang="zh-CN" sz="2800" b="1" dirty="0"/>
              <a:t> </a:t>
            </a:r>
            <a:r>
              <a:rPr lang="en-IE" altLang="zh-CN" sz="2800" dirty="0"/>
              <a:t>QUAD-MODE SIW CBS ANTENNA</a:t>
            </a:r>
            <a:endParaRPr lang="en-US" sz="2800"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072500" y="4852908"/>
            <a:ext cx="2819400" cy="369332"/>
          </a:xfrm>
          <a:prstGeom prst="rect">
            <a:avLst/>
          </a:prstGeom>
          <a:noFill/>
        </p:spPr>
        <p:txBody>
          <a:bodyPr wrap="square">
            <a:spAutoFit/>
          </a:bodyPr>
          <a:lstStyle/>
          <a:p>
            <a:pPr lvl="1">
              <a:defRPr/>
            </a:pPr>
            <a:r>
              <a:rPr lang="en-US" altLang="zh-CN" sz="1800" dirty="0"/>
              <a:t>Our model in HFSS</a:t>
            </a:r>
          </a:p>
        </p:txBody>
      </p:sp>
      <p:pic>
        <p:nvPicPr>
          <p:cNvPr id="6" name="图片 5"/>
          <p:cNvPicPr>
            <a:picLocks noChangeAspect="1"/>
          </p:cNvPicPr>
          <p:nvPr/>
        </p:nvPicPr>
        <p:blipFill>
          <a:blip r:embed="rId2"/>
          <a:stretch>
            <a:fillRect/>
          </a:stretch>
        </p:blipFill>
        <p:spPr>
          <a:xfrm flipH="1">
            <a:off x="4648200" y="2194154"/>
            <a:ext cx="3886200" cy="2254366"/>
          </a:xfrm>
          <a:prstGeom prst="rect">
            <a:avLst/>
          </a:prstGeom>
        </p:spPr>
      </p:pic>
      <p:pic>
        <p:nvPicPr>
          <p:cNvPr id="9" name="图片 8"/>
          <p:cNvPicPr>
            <a:picLocks noChangeAspect="1"/>
          </p:cNvPicPr>
          <p:nvPr/>
        </p:nvPicPr>
        <p:blipFill>
          <a:blip r:embed="rId3"/>
          <a:stretch>
            <a:fillRect/>
          </a:stretch>
        </p:blipFill>
        <p:spPr>
          <a:xfrm>
            <a:off x="1066800" y="2175103"/>
            <a:ext cx="3683189" cy="22924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430522" y="4366561"/>
            <a:ext cx="1981200" cy="369332"/>
          </a:xfrm>
          <a:prstGeom prst="rect">
            <a:avLst/>
          </a:prstGeom>
          <a:noFill/>
        </p:spPr>
        <p:txBody>
          <a:bodyPr wrap="square">
            <a:spAutoFit/>
          </a:bodyPr>
          <a:lstStyle/>
          <a:p>
            <a:pPr lvl="1">
              <a:defRPr/>
            </a:pPr>
            <a:r>
              <a:rPr lang="en-US" altLang="zh-CN" sz="1800" dirty="0"/>
              <a:t>our work</a:t>
            </a:r>
          </a:p>
        </p:txBody>
      </p:sp>
      <p:sp>
        <p:nvSpPr>
          <p:cNvPr id="12" name="文本框 11"/>
          <p:cNvSpPr txBox="1"/>
          <p:nvPr/>
        </p:nvSpPr>
        <p:spPr>
          <a:xfrm>
            <a:off x="914400" y="4372668"/>
            <a:ext cx="2819400" cy="369332"/>
          </a:xfrm>
          <a:prstGeom prst="rect">
            <a:avLst/>
          </a:prstGeom>
          <a:noFill/>
        </p:spPr>
        <p:txBody>
          <a:bodyPr wrap="square">
            <a:spAutoFit/>
          </a:bodyPr>
          <a:lstStyle/>
          <a:p>
            <a:pPr lvl="1">
              <a:defRPr/>
            </a:pPr>
            <a:r>
              <a:rPr lang="en-US" altLang="zh-CN" sz="1800" dirty="0"/>
              <a:t>S11 shown in paper</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8" name="文本框 17"/>
          <p:cNvSpPr txBox="1"/>
          <p:nvPr/>
        </p:nvSpPr>
        <p:spPr>
          <a:xfrm>
            <a:off x="-45720" y="4944343"/>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17.5% (9.36–11.26 GHz)</a:t>
            </a:r>
            <a:endParaRPr lang="en-US" altLang="zh-CN" sz="1800" dirty="0">
              <a:latin typeface="Helvetica" pitchFamily="34" charset="0"/>
            </a:endParaRPr>
          </a:p>
        </p:txBody>
      </p:sp>
      <p:sp>
        <p:nvSpPr>
          <p:cNvPr id="19" name="文本框 18"/>
          <p:cNvSpPr txBox="1"/>
          <p:nvPr/>
        </p:nvSpPr>
        <p:spPr>
          <a:xfrm>
            <a:off x="3733800"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15.3% (9.33–10.88 GHz)</a:t>
            </a:r>
            <a:endParaRPr lang="en-US" altLang="zh-CN" sz="1800" dirty="0">
              <a:latin typeface="Helvetica" pitchFamily="34" charset="0"/>
            </a:endParaRPr>
          </a:p>
        </p:txBody>
      </p:sp>
      <p:pic>
        <p:nvPicPr>
          <p:cNvPr id="7" name="图片 6"/>
          <p:cNvPicPr>
            <a:picLocks noChangeAspect="1"/>
          </p:cNvPicPr>
          <p:nvPr/>
        </p:nvPicPr>
        <p:blipFill>
          <a:blip r:embed="rId2"/>
          <a:stretch>
            <a:fillRect/>
          </a:stretch>
        </p:blipFill>
        <p:spPr>
          <a:xfrm>
            <a:off x="756342" y="1979533"/>
            <a:ext cx="3003704" cy="2298818"/>
          </a:xfrm>
          <a:prstGeom prst="rect">
            <a:avLst/>
          </a:prstGeom>
        </p:spPr>
      </p:pic>
      <p:sp>
        <p:nvSpPr>
          <p:cNvPr id="17" name="Rectangle 2"/>
          <p:cNvSpPr>
            <a:spLocks noGrp="1" noChangeArrowheads="1"/>
          </p:cNvSpPr>
          <p:nvPr>
            <p:ph type="title"/>
          </p:nvPr>
        </p:nvSpPr>
        <p:spPr>
          <a:xfrm>
            <a:off x="457200" y="342107"/>
            <a:ext cx="8229600" cy="1143000"/>
          </a:xfrm>
        </p:spPr>
        <p:txBody>
          <a:bodyPr>
            <a:noAutofit/>
          </a:bodyPr>
          <a:lstStyle/>
          <a:p>
            <a:r>
              <a:rPr lang="en-US" altLang="zh-CN" sz="2800" dirty="0"/>
              <a:t>Another work of</a:t>
            </a:r>
            <a:r>
              <a:rPr lang="en-US" altLang="zh-CN" sz="2800" b="1" dirty="0"/>
              <a:t> </a:t>
            </a:r>
            <a:r>
              <a:rPr lang="en-IE" altLang="zh-CN" sz="2800" dirty="0"/>
              <a:t>QUAD-MODE SIW CBS ANTENNA</a:t>
            </a:r>
            <a:endParaRPr lang="en-US" sz="2800" dirty="0"/>
          </a:p>
        </p:txBody>
      </p:sp>
      <p:pic>
        <p:nvPicPr>
          <p:cNvPr id="21" name="图片 20"/>
          <p:cNvPicPr>
            <a:picLocks noChangeAspect="1"/>
          </p:cNvPicPr>
          <p:nvPr/>
        </p:nvPicPr>
        <p:blipFill>
          <a:blip r:embed="rId3"/>
          <a:stretch>
            <a:fillRect/>
          </a:stretch>
        </p:blipFill>
        <p:spPr>
          <a:xfrm>
            <a:off x="3754122" y="2127156"/>
            <a:ext cx="5334000" cy="17993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4260426" y="4477321"/>
            <a:ext cx="1981200" cy="369332"/>
          </a:xfrm>
          <a:prstGeom prst="rect">
            <a:avLst/>
          </a:prstGeom>
          <a:noFill/>
        </p:spPr>
        <p:txBody>
          <a:bodyPr wrap="square">
            <a:spAutoFit/>
          </a:bodyPr>
          <a:lstStyle/>
          <a:p>
            <a:pPr lvl="1">
              <a:defRPr/>
            </a:pPr>
            <a:r>
              <a:rPr lang="en-US" altLang="zh-CN" dirty="0"/>
              <a:t>O</a:t>
            </a:r>
            <a:r>
              <a:rPr lang="en-US" altLang="zh-CN" sz="1800" dirty="0"/>
              <a:t>ur work</a:t>
            </a:r>
          </a:p>
        </p:txBody>
      </p:sp>
      <p:sp>
        <p:nvSpPr>
          <p:cNvPr id="12" name="文本框 11"/>
          <p:cNvSpPr txBox="1"/>
          <p:nvPr/>
        </p:nvSpPr>
        <p:spPr>
          <a:xfrm>
            <a:off x="-45720" y="4481384"/>
            <a:ext cx="4038600" cy="369332"/>
          </a:xfrm>
          <a:prstGeom prst="rect">
            <a:avLst/>
          </a:prstGeom>
          <a:noFill/>
        </p:spPr>
        <p:txBody>
          <a:bodyPr wrap="square">
            <a:spAutoFit/>
          </a:bodyPr>
          <a:lstStyle/>
          <a:p>
            <a:pPr lvl="1">
              <a:defRPr/>
            </a:pPr>
            <a:r>
              <a:rPr lang="en-US" altLang="zh-CN" dirty="0"/>
              <a:t>Gain and efficiency </a:t>
            </a:r>
            <a:r>
              <a:rPr lang="en-US" altLang="zh-CN" sz="1800" dirty="0"/>
              <a:t>shown in paper</a:t>
            </a:r>
          </a:p>
        </p:txBody>
      </p:sp>
      <p:sp>
        <p:nvSpPr>
          <p:cNvPr id="13" name="文本框 12"/>
          <p:cNvSpPr txBox="1"/>
          <p:nvPr/>
        </p:nvSpPr>
        <p:spPr>
          <a:xfrm>
            <a:off x="192194" y="1485107"/>
            <a:ext cx="2819400" cy="40011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a:t>
            </a:r>
          </a:p>
        </p:txBody>
      </p:sp>
      <p:sp>
        <p:nvSpPr>
          <p:cNvPr id="18" name="文本框 17"/>
          <p:cNvSpPr txBox="1"/>
          <p:nvPr/>
        </p:nvSpPr>
        <p:spPr>
          <a:xfrm>
            <a:off x="-45720" y="4969211"/>
            <a:ext cx="4693920" cy="830997"/>
          </a:xfrm>
          <a:prstGeom prst="rect">
            <a:avLst/>
          </a:prstGeom>
          <a:noFill/>
        </p:spPr>
        <p:txBody>
          <a:bodyPr wrap="square">
            <a:spAutoFit/>
          </a:bodyPr>
          <a:lstStyle/>
          <a:p>
            <a:pPr lvl="1">
              <a:defRPr/>
            </a:pPr>
            <a:r>
              <a:rPr lang="en-IE" altLang="zh-CN" sz="1600" dirty="0">
                <a:solidFill>
                  <a:srgbClr val="FF0000"/>
                </a:solidFill>
                <a:latin typeface="Helvetica" pitchFamily="34" charset="0"/>
              </a:rPr>
              <a:t>Gain:</a:t>
            </a:r>
            <a:r>
              <a:rPr lang="en-IE" altLang="zh-CN" sz="1600" dirty="0">
                <a:solidFill>
                  <a:srgbClr val="FF0000"/>
                </a:solidFill>
              </a:rPr>
              <a:t> </a:t>
            </a:r>
            <a:r>
              <a:rPr lang="en-IE" altLang="zh-CN" sz="1600" dirty="0"/>
              <a:t>a peak gain</a:t>
            </a:r>
            <a:r>
              <a:rPr lang="en-US" altLang="zh-CN" sz="1600" dirty="0"/>
              <a:t>7.27 </a:t>
            </a:r>
            <a:r>
              <a:rPr lang="en-US" altLang="zh-CN" sz="1600" dirty="0" err="1"/>
              <a:t>dBi</a:t>
            </a:r>
            <a:r>
              <a:rPr lang="en-US" altLang="zh-CN" sz="1600" dirty="0"/>
              <a:t> and a gain variation of within 1.5 dB from 9.4 to 11 GHz.</a:t>
            </a:r>
            <a:endParaRPr lang="en-IE" altLang="zh-CN" sz="1600" dirty="0">
              <a:latin typeface="Helvetica" pitchFamily="34" charset="0"/>
            </a:endParaRPr>
          </a:p>
          <a:p>
            <a:pPr lvl="1">
              <a:defRPr/>
            </a:pPr>
            <a:r>
              <a:rPr lang="en-IE" altLang="zh-CN" sz="1600" dirty="0">
                <a:solidFill>
                  <a:srgbClr val="FF0000"/>
                </a:solidFill>
                <a:latin typeface="Helvetica" pitchFamily="34" charset="0"/>
              </a:rPr>
              <a:t>Efficiency:</a:t>
            </a:r>
            <a:r>
              <a:rPr lang="en-US" altLang="zh-CN" sz="1600" dirty="0"/>
              <a:t>peak value of 94.2% at 10.6 GHz</a:t>
            </a:r>
            <a:endParaRPr lang="en-US" altLang="zh-CN" sz="1600" dirty="0">
              <a:latin typeface="Helvetica" pitchFamily="34" charset="0"/>
            </a:endParaRPr>
          </a:p>
        </p:txBody>
      </p:sp>
      <p:sp>
        <p:nvSpPr>
          <p:cNvPr id="17" name="Rectangle 2"/>
          <p:cNvSpPr>
            <a:spLocks noGrp="1" noChangeArrowheads="1"/>
          </p:cNvSpPr>
          <p:nvPr>
            <p:ph type="title"/>
          </p:nvPr>
        </p:nvSpPr>
        <p:spPr>
          <a:xfrm>
            <a:off x="457200" y="342107"/>
            <a:ext cx="8229600" cy="1143000"/>
          </a:xfrm>
        </p:spPr>
        <p:txBody>
          <a:bodyPr>
            <a:noAutofit/>
          </a:bodyPr>
          <a:lstStyle/>
          <a:p>
            <a:r>
              <a:rPr lang="en-US" altLang="zh-CN" sz="2800" dirty="0"/>
              <a:t>Another work of</a:t>
            </a:r>
            <a:r>
              <a:rPr lang="en-US" altLang="zh-CN" sz="2800" b="1" dirty="0"/>
              <a:t> </a:t>
            </a:r>
            <a:r>
              <a:rPr lang="en-IE" altLang="zh-CN" sz="2800" dirty="0"/>
              <a:t>QUAD-MODE SIW CBS ANTENNA</a:t>
            </a:r>
            <a:endParaRPr lang="en-US" sz="2800" dirty="0"/>
          </a:p>
        </p:txBody>
      </p:sp>
      <p:pic>
        <p:nvPicPr>
          <p:cNvPr id="9" name="图片 8"/>
          <p:cNvPicPr>
            <a:picLocks noChangeAspect="1"/>
          </p:cNvPicPr>
          <p:nvPr/>
        </p:nvPicPr>
        <p:blipFill>
          <a:blip r:embed="rId2"/>
          <a:stretch>
            <a:fillRect/>
          </a:stretch>
        </p:blipFill>
        <p:spPr>
          <a:xfrm>
            <a:off x="457200" y="2226231"/>
            <a:ext cx="3251367" cy="2140060"/>
          </a:xfrm>
          <a:prstGeom prst="rect">
            <a:avLst/>
          </a:prstGeom>
        </p:spPr>
      </p:pic>
      <p:sp>
        <p:nvSpPr>
          <p:cNvPr id="20" name="文本框 19"/>
          <p:cNvSpPr txBox="1"/>
          <p:nvPr/>
        </p:nvSpPr>
        <p:spPr>
          <a:xfrm>
            <a:off x="4248573" y="4964672"/>
            <a:ext cx="4922520" cy="861774"/>
          </a:xfrm>
          <a:prstGeom prst="rect">
            <a:avLst/>
          </a:prstGeom>
          <a:noFill/>
        </p:spPr>
        <p:txBody>
          <a:bodyPr wrap="square">
            <a:spAutoFit/>
          </a:bodyPr>
          <a:lstStyle/>
          <a:p>
            <a:pPr lvl="1">
              <a:defRPr/>
            </a:pPr>
            <a:r>
              <a:rPr lang="en-IE" altLang="zh-CN" sz="1600" dirty="0">
                <a:solidFill>
                  <a:srgbClr val="FF0000"/>
                </a:solidFill>
                <a:latin typeface="Helvetica" pitchFamily="34" charset="0"/>
              </a:rPr>
              <a:t>Gain:</a:t>
            </a:r>
            <a:r>
              <a:rPr lang="en-IE" altLang="zh-CN" sz="1600" dirty="0">
                <a:solidFill>
                  <a:srgbClr val="FF0000"/>
                </a:solidFill>
              </a:rPr>
              <a:t> </a:t>
            </a:r>
            <a:r>
              <a:rPr lang="en-IE" altLang="zh-CN" sz="1600" dirty="0"/>
              <a:t>a peak gain </a:t>
            </a:r>
            <a:r>
              <a:rPr lang="en-US" altLang="zh-CN" sz="1600" dirty="0"/>
              <a:t>4.55 </a:t>
            </a:r>
            <a:r>
              <a:rPr lang="en-US" altLang="zh-CN" sz="1600" dirty="0" err="1"/>
              <a:t>dBi</a:t>
            </a:r>
            <a:r>
              <a:rPr lang="en-US" altLang="zh-CN" sz="1600" dirty="0"/>
              <a:t> and a gain variation within 1.5 dB from 9.4 to 10.97 GHz.</a:t>
            </a:r>
            <a:endParaRPr lang="en-IE" altLang="zh-CN" sz="1600" dirty="0">
              <a:latin typeface="Helvetica" pitchFamily="34" charset="0"/>
            </a:endParaRPr>
          </a:p>
          <a:p>
            <a:pPr lvl="1">
              <a:defRPr/>
            </a:pPr>
            <a:r>
              <a:rPr lang="en-IE" altLang="zh-CN" sz="1600" dirty="0">
                <a:solidFill>
                  <a:srgbClr val="FF0000"/>
                </a:solidFill>
                <a:latin typeface="Helvetica" pitchFamily="34" charset="0"/>
              </a:rPr>
              <a:t>Efficiency:</a:t>
            </a:r>
            <a:r>
              <a:rPr lang="en-US" altLang="zh-CN" sz="1600" dirty="0"/>
              <a:t>peak value of 97.55% at 10.2 GHz</a:t>
            </a:r>
            <a:endParaRPr lang="en-US" altLang="zh-CN" sz="1600" dirty="0">
              <a:latin typeface="Helvetica" pitchFamily="34" charset="0"/>
            </a:endParaRPr>
          </a:p>
        </p:txBody>
      </p:sp>
      <p:pic>
        <p:nvPicPr>
          <p:cNvPr id="11" name="图片 10"/>
          <p:cNvPicPr>
            <a:picLocks noChangeAspect="1"/>
          </p:cNvPicPr>
          <p:nvPr/>
        </p:nvPicPr>
        <p:blipFill>
          <a:blip r:embed="rId3"/>
          <a:stretch>
            <a:fillRect/>
          </a:stretch>
        </p:blipFill>
        <p:spPr>
          <a:xfrm>
            <a:off x="4550971" y="2991749"/>
            <a:ext cx="4456715" cy="1485572"/>
          </a:xfrm>
          <a:prstGeom prst="rect">
            <a:avLst/>
          </a:prstGeom>
        </p:spPr>
      </p:pic>
      <p:pic>
        <p:nvPicPr>
          <p:cNvPr id="23" name="图片 22"/>
          <p:cNvPicPr>
            <a:picLocks noChangeAspect="1"/>
          </p:cNvPicPr>
          <p:nvPr/>
        </p:nvPicPr>
        <p:blipFill>
          <a:blip r:embed="rId4"/>
          <a:stretch>
            <a:fillRect/>
          </a:stretch>
        </p:blipFill>
        <p:spPr>
          <a:xfrm>
            <a:off x="4572000" y="1483606"/>
            <a:ext cx="4379806" cy="1481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dirty="0"/>
              <a:t>Comparison</a:t>
            </a:r>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graphicFrame>
        <p:nvGraphicFramePr>
          <p:cNvPr id="3" name="表格 5"/>
          <p:cNvGraphicFramePr>
            <a:graphicFrameLocks noGrp="1"/>
          </p:cNvGraphicFramePr>
          <p:nvPr/>
        </p:nvGraphicFramePr>
        <p:xfrm>
          <a:off x="381000" y="2286000"/>
          <a:ext cx="8534400" cy="1854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1744766">
                  <a:extLst>
                    <a:ext uri="{9D8B030D-6E8A-4147-A177-3AD203B41FA5}">
                      <a16:colId xmlns:a16="http://schemas.microsoft.com/office/drawing/2014/main" val="20001"/>
                    </a:ext>
                  </a:extLst>
                </a:gridCol>
                <a:gridCol w="1455634">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370840">
                <a:tc>
                  <a:txBody>
                    <a:bodyPr/>
                    <a:lstStyle/>
                    <a:p>
                      <a:r>
                        <a:rPr lang="en-IE" altLang="zh-CN" sz="1600" dirty="0"/>
                        <a:t>QUAD-MODE SIW CBS ANTENNA</a:t>
                      </a:r>
                      <a:endParaRPr lang="zh-CN" altLang="en-US" sz="1600" dirty="0"/>
                    </a:p>
                  </a:txBody>
                  <a:tcPr/>
                </a:tc>
                <a:tc>
                  <a:txBody>
                    <a:bodyPr/>
                    <a:lstStyle/>
                    <a:p>
                      <a:r>
                        <a:rPr lang="en-US" altLang="zh-CN" sz="1600" dirty="0"/>
                        <a:t>Impedance BW</a:t>
                      </a:r>
                      <a:endParaRPr lang="zh-CN" altLang="en-US" sz="1600" dirty="0"/>
                    </a:p>
                  </a:txBody>
                  <a:tcPr/>
                </a:tc>
                <a:tc>
                  <a:txBody>
                    <a:bodyPr/>
                    <a:lstStyle/>
                    <a:p>
                      <a:r>
                        <a:rPr lang="en-US" altLang="zh-CN" sz="1600" dirty="0"/>
                        <a:t>Peak gain(</a:t>
                      </a:r>
                      <a:r>
                        <a:rPr lang="en-US" altLang="zh-CN" sz="1600" dirty="0" err="1"/>
                        <a:t>dBi</a:t>
                      </a:r>
                      <a:r>
                        <a:rPr lang="en-US" altLang="zh-CN" sz="1600" dirty="0"/>
                        <a:t>)</a:t>
                      </a:r>
                      <a:endParaRPr lang="zh-CN" altLang="en-US" sz="1600" dirty="0"/>
                    </a:p>
                  </a:txBody>
                  <a:tcPr/>
                </a:tc>
                <a:tc>
                  <a:txBody>
                    <a:bodyPr/>
                    <a:lstStyle/>
                    <a:p>
                      <a:r>
                        <a:rPr lang="en-US" altLang="zh-CN" sz="1600" dirty="0"/>
                        <a:t>Radiation Efficiency</a:t>
                      </a:r>
                      <a:endParaRPr lang="zh-CN" altLang="en-US" sz="1600" dirty="0"/>
                    </a:p>
                  </a:txBody>
                  <a:tcPr/>
                </a:tc>
                <a:extLst>
                  <a:ext uri="{0D108BD9-81ED-4DB2-BD59-A6C34878D82A}">
                    <a16:rowId xmlns:a16="http://schemas.microsoft.com/office/drawing/2014/main" val="10000"/>
                  </a:ext>
                </a:extLst>
              </a:tr>
              <a:tr h="370840">
                <a:tc>
                  <a:txBody>
                    <a:bodyPr/>
                    <a:lstStyle/>
                    <a:p>
                      <a:pPr algn="ctr"/>
                      <a:r>
                        <a:rPr lang="en-IE" altLang="zh-CN" dirty="0"/>
                        <a:t>Work in this paper</a:t>
                      </a:r>
                      <a:endParaRPr lang="zh-CN" altLang="en-US" dirty="0"/>
                    </a:p>
                  </a:txBody>
                  <a:tcPr/>
                </a:tc>
                <a:tc>
                  <a:txBody>
                    <a:bodyPr/>
                    <a:lstStyle/>
                    <a:p>
                      <a:pPr algn="ctr"/>
                      <a:r>
                        <a:rPr lang="en-US" altLang="zh-CN" dirty="0"/>
                        <a:t>20%</a:t>
                      </a:r>
                      <a:endParaRPr lang="zh-CN" altLang="en-US" dirty="0"/>
                    </a:p>
                  </a:txBody>
                  <a:tcPr/>
                </a:tc>
                <a:tc>
                  <a:txBody>
                    <a:bodyPr/>
                    <a:lstStyle/>
                    <a:p>
                      <a:pPr algn="ctr"/>
                      <a:r>
                        <a:rPr lang="en-US" altLang="zh-CN" dirty="0"/>
                        <a:t>4.9</a:t>
                      </a:r>
                      <a:endParaRPr lang="zh-CN" altLang="en-US" dirty="0"/>
                    </a:p>
                  </a:txBody>
                  <a:tcPr/>
                </a:tc>
                <a:tc>
                  <a:txBody>
                    <a:bodyPr/>
                    <a:lstStyle/>
                    <a:p>
                      <a:pPr algn="ctr"/>
                      <a:r>
                        <a:rPr lang="en-US" altLang="zh-CN" dirty="0"/>
                        <a:t>&gt;86%</a:t>
                      </a:r>
                      <a:endParaRPr lang="zh-CN" altLang="en-US" dirty="0"/>
                    </a:p>
                  </a:txBody>
                  <a:tcPr/>
                </a:tc>
                <a:extLst>
                  <a:ext uri="{0D108BD9-81ED-4DB2-BD59-A6C34878D82A}">
                    <a16:rowId xmlns:a16="http://schemas.microsoft.com/office/drawing/2014/main" val="1000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dirty="0"/>
                        <a:t>Realization of this paper </a:t>
                      </a:r>
                      <a:endParaRPr lang="zh-CN" altLang="en-US" dirty="0"/>
                    </a:p>
                  </a:txBody>
                  <a:tcPr/>
                </a:tc>
                <a:tc>
                  <a:txBody>
                    <a:bodyPr/>
                    <a:lstStyle/>
                    <a:p>
                      <a:pPr algn="ctr"/>
                      <a:r>
                        <a:rPr lang="en-US" altLang="zh-CN" dirty="0"/>
                        <a:t>18.8</a:t>
                      </a:r>
                      <a:endParaRPr lang="zh-CN" altLang="en-US" dirty="0"/>
                    </a:p>
                  </a:txBody>
                  <a:tcPr/>
                </a:tc>
                <a:tc>
                  <a:txBody>
                    <a:bodyPr/>
                    <a:lstStyle/>
                    <a:p>
                      <a:pPr algn="ctr"/>
                      <a:r>
                        <a:rPr lang="en-US" altLang="zh-CN" dirty="0"/>
                        <a:t>5.15</a:t>
                      </a:r>
                      <a:endParaRPr lang="zh-CN" alt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defRPr/>
                      </a:pPr>
                      <a:r>
                        <a:rPr lang="en-US" altLang="zh-CN" dirty="0"/>
                        <a:t>&gt;90%</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a:t>Work in second paper</a:t>
                      </a:r>
                      <a:endParaRPr lang="zh-CN" altLang="en-US" dirty="0"/>
                    </a:p>
                  </a:txBody>
                  <a:tcPr/>
                </a:tc>
                <a:tc>
                  <a:txBody>
                    <a:bodyPr/>
                    <a:lstStyle/>
                    <a:p>
                      <a:pPr algn="ctr"/>
                      <a:r>
                        <a:rPr lang="en-US" altLang="zh-CN" dirty="0"/>
                        <a:t>17.5%</a:t>
                      </a:r>
                      <a:endParaRPr lang="zh-CN" altLang="en-US" dirty="0"/>
                    </a:p>
                  </a:txBody>
                  <a:tcPr/>
                </a:tc>
                <a:tc>
                  <a:txBody>
                    <a:bodyPr/>
                    <a:lstStyle/>
                    <a:p>
                      <a:pPr algn="ctr"/>
                      <a:r>
                        <a:rPr lang="en-US" altLang="zh-CN" dirty="0"/>
                        <a:t>7.3</a:t>
                      </a:r>
                      <a:endParaRPr lang="zh-CN" altLang="en-US" dirty="0"/>
                    </a:p>
                  </a:txBody>
                  <a:tcPr/>
                </a:tc>
                <a:tc>
                  <a:txBody>
                    <a:bodyPr/>
                    <a:lstStyle/>
                    <a:p>
                      <a:pPr algn="ctr"/>
                      <a:r>
                        <a:rPr lang="en-US" altLang="zh-CN" dirty="0"/>
                        <a:t>&gt;84%</a:t>
                      </a:r>
                      <a:endParaRPr lang="zh-CN" altLang="en-US" dirty="0"/>
                    </a:p>
                  </a:txBody>
                  <a:tcPr/>
                </a:tc>
                <a:extLst>
                  <a:ext uri="{0D108BD9-81ED-4DB2-BD59-A6C34878D82A}">
                    <a16:rowId xmlns:a16="http://schemas.microsoft.com/office/drawing/2014/main" val="1000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dirty="0"/>
                        <a:t>Realization of second paper </a:t>
                      </a:r>
                      <a:endParaRPr lang="zh-CN" altLang="en-US" dirty="0"/>
                    </a:p>
                  </a:txBody>
                  <a:tcPr/>
                </a:tc>
                <a:tc>
                  <a:txBody>
                    <a:bodyPr/>
                    <a:lstStyle/>
                    <a:p>
                      <a:pPr algn="ctr"/>
                      <a:r>
                        <a:rPr lang="en-US" altLang="zh-CN" dirty="0"/>
                        <a:t>15.3%</a:t>
                      </a:r>
                      <a:endParaRPr lang="zh-CN" altLang="en-US" dirty="0"/>
                    </a:p>
                  </a:txBody>
                  <a:tcPr/>
                </a:tc>
                <a:tc>
                  <a:txBody>
                    <a:bodyPr/>
                    <a:lstStyle/>
                    <a:p>
                      <a:pPr algn="ctr"/>
                      <a:r>
                        <a:rPr lang="en-US" altLang="zh-CN" dirty="0"/>
                        <a:t>4.6</a:t>
                      </a:r>
                      <a:endParaRPr lang="zh-CN" altLang="en-US" dirty="0"/>
                    </a:p>
                  </a:txBody>
                  <a:tcPr/>
                </a:tc>
                <a:tc>
                  <a:txBody>
                    <a:bodyPr/>
                    <a:lstStyle/>
                    <a:p>
                      <a:pPr algn="ctr"/>
                      <a:r>
                        <a:rPr lang="en-US" altLang="zh-CN" dirty="0"/>
                        <a:t>&gt;82%</a:t>
                      </a:r>
                      <a:endParaRPr lang="zh-CN" alt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030470" y="4343400"/>
            <a:ext cx="2780665" cy="368300"/>
          </a:xfrm>
          <a:prstGeom prst="rect">
            <a:avLst/>
          </a:prstGeom>
          <a:noFill/>
        </p:spPr>
        <p:txBody>
          <a:bodyPr wrap="square">
            <a:spAutoFit/>
          </a:bodyPr>
          <a:lstStyle/>
          <a:p>
            <a:pPr lvl="1">
              <a:defRPr/>
            </a:pPr>
            <a:r>
              <a:rPr lang="en-US" altLang="zh-CN" sz="1800" dirty="0"/>
              <a:t>Result in our work</a:t>
            </a:r>
          </a:p>
        </p:txBody>
      </p:sp>
      <p:sp>
        <p:nvSpPr>
          <p:cNvPr id="12" name="文本框 11"/>
          <p:cNvSpPr txBox="1"/>
          <p:nvPr/>
        </p:nvSpPr>
        <p:spPr>
          <a:xfrm>
            <a:off x="914400" y="4328218"/>
            <a:ext cx="2819400" cy="369332"/>
          </a:xfrm>
          <a:prstGeom prst="rect">
            <a:avLst/>
          </a:prstGeom>
          <a:noFill/>
        </p:spPr>
        <p:txBody>
          <a:bodyPr wrap="square">
            <a:spAutoFit/>
          </a:bodyPr>
          <a:lstStyle/>
          <a:p>
            <a:pPr lvl="1">
              <a:defRPr/>
            </a:pPr>
            <a:r>
              <a:rPr lang="en-US" altLang="zh-CN" sz="1800" dirty="0"/>
              <a:t>S11 shown in paper</a:t>
            </a:r>
          </a:p>
        </p:txBody>
      </p:sp>
      <p:sp>
        <p:nvSpPr>
          <p:cNvPr id="13" name="文本框 12"/>
          <p:cNvSpPr txBox="1"/>
          <p:nvPr/>
        </p:nvSpPr>
        <p:spPr>
          <a:xfrm>
            <a:off x="192405" y="1485265"/>
            <a:ext cx="4713605" cy="398780"/>
          </a:xfrm>
          <a:prstGeom prst="rect">
            <a:avLst/>
          </a:prstGeom>
          <a:noFill/>
        </p:spPr>
        <p:txBody>
          <a:bodyPr wrap="square">
            <a:spAutoFit/>
          </a:bodyPr>
          <a:lstStyle/>
          <a:p>
            <a:pPr marL="800100" lvl="1" indent="-342900">
              <a:buFont typeface="Arial" panose="020B0604020202020204" pitchFamily="34" charset="0"/>
              <a:buChar char="•"/>
              <a:defRPr/>
            </a:pPr>
            <a:r>
              <a:rPr lang="en-US" altLang="zh-CN" sz="2000" b="1" dirty="0"/>
              <a:t>Simulation result : S11 in dB </a:t>
            </a:r>
          </a:p>
        </p:txBody>
      </p:sp>
      <p:sp>
        <p:nvSpPr>
          <p:cNvPr id="18" name="文本框 17"/>
          <p:cNvSpPr txBox="1"/>
          <p:nvPr/>
        </p:nvSpPr>
        <p:spPr>
          <a:xfrm>
            <a:off x="-95051"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20.8% (8.9–10.9 GHz)</a:t>
            </a:r>
            <a:endParaRPr lang="en-US" altLang="zh-CN" sz="1800" dirty="0">
              <a:latin typeface="Helvetica" pitchFamily="34" charset="0"/>
            </a:endParaRPr>
          </a:p>
        </p:txBody>
      </p:sp>
      <p:sp>
        <p:nvSpPr>
          <p:cNvPr id="19" name="文本框 18"/>
          <p:cNvSpPr txBox="1"/>
          <p:nvPr/>
        </p:nvSpPr>
        <p:spPr>
          <a:xfrm>
            <a:off x="3733800" y="4972187"/>
            <a:ext cx="4572000" cy="646331"/>
          </a:xfrm>
          <a:prstGeom prst="rect">
            <a:avLst/>
          </a:prstGeom>
          <a:noFill/>
        </p:spPr>
        <p:txBody>
          <a:bodyPr wrap="square">
            <a:spAutoFit/>
          </a:bodyPr>
          <a:lstStyle/>
          <a:p>
            <a:pPr lvl="1" algn="ctr">
              <a:defRPr/>
            </a:pPr>
            <a:r>
              <a:rPr lang="en-IE" altLang="zh-CN" dirty="0"/>
              <a:t>measured fractional bandwidth:</a:t>
            </a:r>
          </a:p>
          <a:p>
            <a:pPr lvl="1" algn="ctr">
              <a:defRPr/>
            </a:pPr>
            <a:r>
              <a:rPr lang="en-IE" altLang="zh-CN" dirty="0"/>
              <a:t>18.8% (8.75–10.73 GHz)</a:t>
            </a:r>
            <a:endParaRPr lang="en-US" altLang="zh-CN" sz="1800" dirty="0">
              <a:latin typeface="Helvetica" pitchFamily="34"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53" y="2158682"/>
            <a:ext cx="3174359" cy="1800000"/>
          </a:xfrm>
          <a:prstGeom prst="rect">
            <a:avLst/>
          </a:prstGeom>
        </p:spPr>
      </p:pic>
      <p:pic>
        <p:nvPicPr>
          <p:cNvPr id="14" name="图片 13"/>
          <p:cNvPicPr/>
          <p:nvPr/>
        </p:nvPicPr>
        <p:blipFill>
          <a:blip r:embed="rId3"/>
          <a:stretch>
            <a:fillRect/>
          </a:stretch>
        </p:blipFill>
        <p:spPr>
          <a:xfrm>
            <a:off x="4075369" y="2152130"/>
            <a:ext cx="4618355" cy="1800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dirty="0"/>
              <a:t>Comparison</a:t>
            </a:r>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graphicFrame>
        <p:nvGraphicFramePr>
          <p:cNvPr id="3" name="表格 5"/>
          <p:cNvGraphicFramePr>
            <a:graphicFrameLocks noGrp="1"/>
          </p:cNvGraphicFramePr>
          <p:nvPr/>
        </p:nvGraphicFramePr>
        <p:xfrm>
          <a:off x="381000" y="2286000"/>
          <a:ext cx="8534400" cy="17526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1744766">
                  <a:extLst>
                    <a:ext uri="{9D8B030D-6E8A-4147-A177-3AD203B41FA5}">
                      <a16:colId xmlns:a16="http://schemas.microsoft.com/office/drawing/2014/main" val="20001"/>
                    </a:ext>
                  </a:extLst>
                </a:gridCol>
                <a:gridCol w="1455634">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370840">
                <a:tc>
                  <a:txBody>
                    <a:bodyPr/>
                    <a:lstStyle/>
                    <a:p>
                      <a:r>
                        <a:rPr lang="en-US" altLang="zh-CN" sz="1600" dirty="0"/>
                        <a:t>PENTA</a:t>
                      </a:r>
                      <a:r>
                        <a:rPr lang="en-IE" altLang="zh-CN" sz="1600" dirty="0"/>
                        <a:t>-MODE SIW CBS ANTENNA</a:t>
                      </a:r>
                      <a:endParaRPr lang="zh-CN" altLang="en-US" sz="1600" dirty="0"/>
                    </a:p>
                  </a:txBody>
                  <a:tcPr/>
                </a:tc>
                <a:tc>
                  <a:txBody>
                    <a:bodyPr/>
                    <a:lstStyle/>
                    <a:p>
                      <a:r>
                        <a:rPr lang="en-US" altLang="zh-CN" sz="1600" dirty="0"/>
                        <a:t>Impedance BW</a:t>
                      </a:r>
                      <a:endParaRPr lang="zh-CN" altLang="en-US" sz="1600" dirty="0"/>
                    </a:p>
                  </a:txBody>
                  <a:tcPr/>
                </a:tc>
                <a:tc>
                  <a:txBody>
                    <a:bodyPr/>
                    <a:lstStyle/>
                    <a:p>
                      <a:r>
                        <a:rPr lang="en-US" altLang="zh-CN" sz="1600" dirty="0"/>
                        <a:t>Peak gain(</a:t>
                      </a:r>
                      <a:r>
                        <a:rPr lang="en-US" altLang="zh-CN" sz="1600" dirty="0" err="1"/>
                        <a:t>dBi</a:t>
                      </a:r>
                      <a:r>
                        <a:rPr lang="en-US" altLang="zh-CN" sz="1600" dirty="0"/>
                        <a:t>)</a:t>
                      </a:r>
                      <a:endParaRPr lang="zh-CN" altLang="en-US" sz="1600" dirty="0"/>
                    </a:p>
                  </a:txBody>
                  <a:tcPr/>
                </a:tc>
                <a:tc>
                  <a:txBody>
                    <a:bodyPr/>
                    <a:lstStyle/>
                    <a:p>
                      <a:r>
                        <a:rPr lang="en-US" altLang="zh-CN" sz="1600" dirty="0"/>
                        <a:t>Radiation Efficiency</a:t>
                      </a:r>
                      <a:endParaRPr lang="zh-CN" altLang="en-US" sz="1600" dirty="0"/>
                    </a:p>
                  </a:txBody>
                  <a:tcPr/>
                </a:tc>
                <a:extLst>
                  <a:ext uri="{0D108BD9-81ED-4DB2-BD59-A6C34878D82A}">
                    <a16:rowId xmlns:a16="http://schemas.microsoft.com/office/drawing/2014/main" val="10000"/>
                  </a:ext>
                </a:extLst>
              </a:tr>
              <a:tr h="370840">
                <a:tc>
                  <a:txBody>
                    <a:bodyPr/>
                    <a:lstStyle/>
                    <a:p>
                      <a:pPr algn="ctr"/>
                      <a:r>
                        <a:rPr lang="en-IE" altLang="zh-CN" dirty="0"/>
                        <a:t>Work in this paper</a:t>
                      </a:r>
                      <a:endParaRPr lang="zh-CN" altLang="en-US" dirty="0"/>
                    </a:p>
                  </a:txBody>
                  <a:tcPr/>
                </a:tc>
                <a:tc>
                  <a:txBody>
                    <a:bodyPr/>
                    <a:lstStyle/>
                    <a:p>
                      <a:pPr algn="ctr"/>
                      <a:r>
                        <a:rPr lang="en-US" altLang="zh-CN" dirty="0"/>
                        <a:t>20.8%</a:t>
                      </a:r>
                      <a:endParaRPr lang="zh-CN" altLang="en-US" dirty="0"/>
                    </a:p>
                  </a:txBody>
                  <a:tcPr/>
                </a:tc>
                <a:tc>
                  <a:txBody>
                    <a:bodyPr/>
                    <a:lstStyle/>
                    <a:p>
                      <a:pPr algn="ctr"/>
                      <a:r>
                        <a:rPr lang="en-US" altLang="zh-CN" dirty="0"/>
                        <a:t>5.7</a:t>
                      </a:r>
                      <a:endParaRPr lang="zh-CN" altLang="en-US" dirty="0"/>
                    </a:p>
                  </a:txBody>
                  <a:tcPr/>
                </a:tc>
                <a:tc>
                  <a:txBody>
                    <a:bodyPr/>
                    <a:lstStyle/>
                    <a:p>
                      <a:pPr algn="ctr"/>
                      <a:r>
                        <a:rPr lang="en-US" altLang="zh-CN" dirty="0"/>
                        <a:t>&gt;84%</a:t>
                      </a:r>
                      <a:endParaRPr lang="zh-CN" altLang="en-US" dirty="0"/>
                    </a:p>
                  </a:txBody>
                  <a:tcPr/>
                </a:tc>
                <a:extLst>
                  <a:ext uri="{0D108BD9-81ED-4DB2-BD59-A6C34878D82A}">
                    <a16:rowId xmlns:a16="http://schemas.microsoft.com/office/drawing/2014/main" val="1000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dirty="0"/>
                        <a:t>Realization 1</a:t>
                      </a:r>
                      <a:endParaRPr lang="zh-CN" altLang="en-US" dirty="0"/>
                    </a:p>
                  </a:txBody>
                  <a:tcPr/>
                </a:tc>
                <a:tc>
                  <a:txBody>
                    <a:bodyPr/>
                    <a:lstStyle/>
                    <a:p>
                      <a:pPr algn="ctr"/>
                      <a:r>
                        <a:rPr lang="en-US" altLang="zh-CN" dirty="0"/>
                        <a:t>20.7%</a:t>
                      </a:r>
                      <a:endParaRPr lang="zh-CN" altLang="en-US" dirty="0"/>
                    </a:p>
                  </a:txBody>
                  <a:tcPr/>
                </a:tc>
                <a:tc>
                  <a:txBody>
                    <a:bodyPr/>
                    <a:lstStyle/>
                    <a:p>
                      <a:pPr algn="ctr"/>
                      <a:r>
                        <a:rPr lang="en-US" altLang="zh-CN" dirty="0"/>
                        <a:t>4.75</a:t>
                      </a:r>
                      <a:endParaRPr lang="zh-CN" altLang="en-US" dirty="0"/>
                    </a:p>
                  </a:txBody>
                  <a:tcPr/>
                </a:tc>
                <a:tc>
                  <a:txBody>
                    <a:bodyPr/>
                    <a:lstStyle/>
                    <a:p>
                      <a:pPr algn="ctr"/>
                      <a:r>
                        <a:rPr lang="en-US" altLang="zh-CN" dirty="0"/>
                        <a:t>&gt;85%</a:t>
                      </a:r>
                      <a:endParaRPr lang="zh-CN" altLang="en-US" dirty="0"/>
                    </a:p>
                  </a:txBody>
                  <a:tcPr/>
                </a:tc>
                <a:extLst>
                  <a:ext uri="{0D108BD9-81ED-4DB2-BD59-A6C34878D82A}">
                    <a16:rowId xmlns:a16="http://schemas.microsoft.com/office/drawing/2014/main" val="1000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dirty="0"/>
                        <a:t>Realization 2:with </a:t>
                      </a:r>
                    </a:p>
                    <a:p>
                      <a:pPr marL="0" marR="0" lvl="0" indent="0" algn="ctr" defTabSz="457200" rtl="0" eaLnBrk="1" fontAlgn="auto" latinLnBrk="0" hangingPunct="1">
                        <a:lnSpc>
                          <a:spcPct val="100000"/>
                        </a:lnSpc>
                        <a:spcBef>
                          <a:spcPts val="0"/>
                        </a:spcBef>
                        <a:spcAft>
                          <a:spcPts val="0"/>
                        </a:spcAft>
                        <a:buClrTx/>
                        <a:buSzTx/>
                        <a:buFontTx/>
                        <a:buNone/>
                        <a:defRPr/>
                      </a:pPr>
                      <a:r>
                        <a:rPr lang="en-US" altLang="zh-CN" dirty="0"/>
                        <a:t>unbalanced vias on boundary</a:t>
                      </a:r>
                      <a:endParaRPr lang="zh-CN" altLang="en-US" dirty="0"/>
                    </a:p>
                  </a:txBody>
                  <a:tcPr/>
                </a:tc>
                <a:tc>
                  <a:txBody>
                    <a:bodyPr/>
                    <a:lstStyle/>
                    <a:p>
                      <a:pPr algn="ctr"/>
                      <a:r>
                        <a:rPr lang="en-US" altLang="zh-CN" dirty="0"/>
                        <a:t>18.7%</a:t>
                      </a:r>
                      <a:endParaRPr lang="zh-CN" altLang="en-US" dirty="0"/>
                    </a:p>
                  </a:txBody>
                  <a:tcPr/>
                </a:tc>
                <a:tc>
                  <a:txBody>
                    <a:bodyPr/>
                    <a:lstStyle/>
                    <a:p>
                      <a:pPr algn="ctr"/>
                      <a:r>
                        <a:rPr lang="en-US" altLang="zh-CN" dirty="0"/>
                        <a:t>4.55</a:t>
                      </a:r>
                      <a:endParaRPr lang="zh-CN" altLang="en-US" dirty="0"/>
                    </a:p>
                  </a:txBody>
                  <a:tcPr/>
                </a:tc>
                <a:tc>
                  <a:txBody>
                    <a:bodyPr/>
                    <a:lstStyle/>
                    <a:p>
                      <a:pPr algn="ctr"/>
                      <a:r>
                        <a:rPr lang="en-US" altLang="zh-CN" dirty="0"/>
                        <a:t>&gt;88%</a:t>
                      </a:r>
                      <a:endParaRPr lang="zh-CN" alt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dirty="0"/>
              <a:t>Conclusion</a:t>
            </a:r>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3" name="矩形 2"/>
          <p:cNvSpPr/>
          <p:nvPr/>
        </p:nvSpPr>
        <p:spPr>
          <a:xfrm>
            <a:off x="609600" y="1828800"/>
            <a:ext cx="7848600" cy="3477875"/>
          </a:xfrm>
          <a:prstGeom prst="rect">
            <a:avLst/>
          </a:prstGeom>
        </p:spPr>
        <p:txBody>
          <a:bodyPr wrap="square">
            <a:spAutoFit/>
          </a:bodyPr>
          <a:lstStyle/>
          <a:p>
            <a:pPr algn="just"/>
            <a:r>
              <a:rPr lang="en-US" altLang="zh-CN" sz="2000" b="1" dirty="0"/>
              <a:t>        For broadband applications, two types of planar slot antennas based on SIW cavities have been proposed. First, a </a:t>
            </a:r>
            <a:r>
              <a:rPr lang="en-US" altLang="zh-CN" sz="2000" b="1" dirty="0">
                <a:solidFill>
                  <a:srgbClr val="FF0000"/>
                </a:solidFill>
              </a:rPr>
              <a:t>quad-resonance SIW CBS antenna</a:t>
            </a:r>
            <a:r>
              <a:rPr lang="en-US" altLang="zh-CN" sz="2000" b="1" dirty="0"/>
              <a:t> has been proposed by combining two coupled unbalanced via-loaded HMSIW CBS antennas to achieve the bandwidth of 20.0%. Second, a </a:t>
            </a:r>
            <a:r>
              <a:rPr lang="en-US" altLang="zh-CN" sz="2000" b="1" dirty="0">
                <a:solidFill>
                  <a:srgbClr val="FF0000"/>
                </a:solidFill>
              </a:rPr>
              <a:t>penta-resonance SIW CBS antenna </a:t>
            </a:r>
            <a:r>
              <a:rPr lang="en-US" altLang="zh-CN" sz="2000" b="1" dirty="0"/>
              <a:t>has been designed with the bandwidth of 20.8%. Additional modes excited by the cross-shaped slots and the loading vias have been investigated, manipulated, and utilized to support the broad operating bandwidth of the proposed antennas. Simulation results show that the proposed SIW CBS antennas provide excellent features, including broad bandwidth, low profile, broad gain bandwidth, and stable radiation within the operating bandwidth.</a:t>
            </a:r>
            <a:endParaRPr lang="zh-CN" altLang="en-US" sz="2000" b="1" dirty="0"/>
          </a:p>
        </p:txBody>
      </p:sp>
    </p:spTree>
    <p:extLst>
      <p:ext uri="{BB962C8B-B14F-4D97-AF65-F5344CB8AC3E}">
        <p14:creationId xmlns:p14="http://schemas.microsoft.com/office/powerpoint/2010/main" val="2438791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4800" y="2819400"/>
            <a:ext cx="8229600" cy="1143000"/>
          </a:xfrm>
        </p:spPr>
        <p:txBody>
          <a:bodyPr/>
          <a:lstStyle/>
          <a:p>
            <a:r>
              <a:rPr lang="en-US" dirty="0"/>
              <a:t>Thanks</a:t>
            </a:r>
          </a:p>
        </p:txBody>
      </p:sp>
      <p:sp>
        <p:nvSpPr>
          <p:cNvPr id="2" name="Footer Placeholder 1"/>
          <p:cNvSpPr>
            <a:spLocks noGrp="1"/>
          </p:cNvSpPr>
          <p:nvPr>
            <p:ph type="ftr" sz="quarter" idx="3"/>
          </p:nvPr>
        </p:nvSpPr>
        <p:spPr/>
        <p:txBody>
          <a:bodyPr/>
          <a:lstStyle/>
          <a:p>
            <a:r>
              <a:rPr lang="en-US"/>
              <a:t>TU3C-2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5181600" y="4057879"/>
            <a:ext cx="2675890" cy="368300"/>
          </a:xfrm>
          <a:prstGeom prst="rect">
            <a:avLst/>
          </a:prstGeom>
          <a:noFill/>
        </p:spPr>
        <p:txBody>
          <a:bodyPr wrap="square">
            <a:spAutoFit/>
          </a:bodyPr>
          <a:lstStyle/>
          <a:p>
            <a:pPr lvl="1">
              <a:defRPr/>
            </a:pPr>
            <a:r>
              <a:rPr lang="en-US" altLang="zh-CN" sz="1800" dirty="0"/>
              <a:t>Result in our work</a:t>
            </a:r>
          </a:p>
        </p:txBody>
      </p:sp>
      <p:sp>
        <p:nvSpPr>
          <p:cNvPr id="12" name="文本框 11"/>
          <p:cNvSpPr txBox="1"/>
          <p:nvPr/>
        </p:nvSpPr>
        <p:spPr>
          <a:xfrm>
            <a:off x="838200" y="4114800"/>
            <a:ext cx="5487670" cy="368300"/>
          </a:xfrm>
          <a:prstGeom prst="rect">
            <a:avLst/>
          </a:prstGeom>
          <a:noFill/>
        </p:spPr>
        <p:txBody>
          <a:bodyPr wrap="square">
            <a:spAutoFit/>
          </a:bodyPr>
          <a:lstStyle/>
          <a:p>
            <a:pPr lvl="1">
              <a:defRPr/>
            </a:pPr>
            <a:r>
              <a:rPr lang="en-US" altLang="zh-CN" dirty="0">
                <a:sym typeface="+mn-ea"/>
              </a:rPr>
              <a:t>Result shown in paper</a:t>
            </a:r>
            <a:endParaRPr lang="en-US" altLang="zh-CN" sz="1800" dirty="0"/>
          </a:p>
        </p:txBody>
      </p:sp>
      <p:sp>
        <p:nvSpPr>
          <p:cNvPr id="13" name="文本框 12"/>
          <p:cNvSpPr txBox="1"/>
          <p:nvPr/>
        </p:nvSpPr>
        <p:spPr>
          <a:xfrm>
            <a:off x="-304800" y="1295400"/>
            <a:ext cx="9377045" cy="707886"/>
          </a:xfrm>
          <a:prstGeom prst="rect">
            <a:avLst/>
          </a:prstGeom>
          <a:noFill/>
        </p:spPr>
        <p:txBody>
          <a:bodyPr wrap="square">
            <a:spAutoFit/>
          </a:bodyPr>
          <a:lstStyle/>
          <a:p>
            <a:pPr lvl="1">
              <a:defRPr/>
            </a:pPr>
            <a:r>
              <a:rPr lang="en-US" altLang="zh-CN" sz="2000" b="1" dirty="0"/>
              <a:t>          Simulation result: </a:t>
            </a:r>
            <a:r>
              <a:rPr lang="en-US" altLang="zh-CN" sz="2000" b="1" dirty="0">
                <a:sym typeface="+mn-ea"/>
              </a:rPr>
              <a:t>Input</a:t>
            </a:r>
            <a:endParaRPr lang="en-US" altLang="zh-CN" sz="2000" b="1" dirty="0"/>
          </a:p>
          <a:p>
            <a:pPr marL="800100" lvl="1" indent="-342900">
              <a:buFont typeface="Arial" panose="020B0604020202020204" pitchFamily="34" charset="0"/>
              <a:buChar char="•"/>
              <a:defRPr/>
            </a:pPr>
            <a:endParaRPr lang="en-US" altLang="zh-CN" sz="20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 y="2079467"/>
            <a:ext cx="3330454" cy="1978412"/>
          </a:xfrm>
          <a:prstGeom prst="rect">
            <a:avLst/>
          </a:prstGeom>
        </p:spPr>
      </p:pic>
      <p:pic>
        <p:nvPicPr>
          <p:cNvPr id="14" name="图片 13"/>
          <p:cNvPicPr/>
          <p:nvPr/>
        </p:nvPicPr>
        <p:blipFill>
          <a:blip r:embed="rId3"/>
          <a:stretch>
            <a:fillRect/>
          </a:stretch>
        </p:blipFill>
        <p:spPr>
          <a:xfrm>
            <a:off x="4145794" y="2168386"/>
            <a:ext cx="4312406" cy="17889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4007485" y="5031105"/>
            <a:ext cx="5088890" cy="2030095"/>
          </a:xfrm>
          <a:prstGeom prst="rect">
            <a:avLst/>
          </a:prstGeom>
          <a:noFill/>
        </p:spPr>
        <p:txBody>
          <a:bodyPr wrap="square">
            <a:spAutoFit/>
          </a:bodyPr>
          <a:lstStyle/>
          <a:p>
            <a:pPr lvl="1">
              <a:defRPr/>
            </a:pPr>
            <a:r>
              <a:rPr lang="en-US" altLang="zh-CN" sz="1800" dirty="0"/>
              <a:t>                      Result in our work</a:t>
            </a:r>
          </a:p>
          <a:p>
            <a:pPr marL="0" lvl="1">
              <a:defRPr/>
            </a:pPr>
            <a:r>
              <a:rPr lang="en-US" altLang="zh-CN" sz="1800" dirty="0"/>
              <a:t>                         Top</a:t>
            </a:r>
            <a:r>
              <a:rPr lang="zh-CN" altLang="en-US" sz="1800" dirty="0"/>
              <a:t>：</a:t>
            </a:r>
            <a:r>
              <a:rPr lang="en-US" altLang="zh-CN" dirty="0">
                <a:sym typeface="+mn-ea"/>
              </a:rPr>
              <a:t>Radiation Efficiency</a:t>
            </a:r>
          </a:p>
          <a:p>
            <a:pPr marL="0" lvl="1">
              <a:defRPr/>
            </a:pPr>
            <a:r>
              <a:rPr lang="en-US" altLang="en-IE" b="1" dirty="0">
                <a:sym typeface="+mn-ea"/>
              </a:rPr>
              <a:t>    Max </a:t>
            </a:r>
            <a:r>
              <a:rPr lang="en-US" altLang="zh-CN" b="1" dirty="0">
                <a:sym typeface="+mn-ea"/>
              </a:rPr>
              <a:t>Radiation Efficiency</a:t>
            </a:r>
            <a:r>
              <a:rPr lang="en-US" altLang="en-IE" b="1" dirty="0">
                <a:sym typeface="+mn-ea"/>
              </a:rPr>
              <a:t> 0.986 </a:t>
            </a:r>
            <a:r>
              <a:rPr lang="en-US" altLang="zh-CN" b="1" dirty="0">
                <a:sym typeface="+mn-ea"/>
              </a:rPr>
              <a:t>around</a:t>
            </a:r>
            <a:r>
              <a:rPr lang="en-US" altLang="en-IE" b="1" dirty="0">
                <a:sym typeface="+mn-ea"/>
              </a:rPr>
              <a:t> 10GHz</a:t>
            </a:r>
            <a:endParaRPr lang="en-US" altLang="zh-CN" dirty="0">
              <a:sym typeface="+mn-ea"/>
            </a:endParaRPr>
          </a:p>
          <a:p>
            <a:pPr marL="0" lvl="1">
              <a:defRPr/>
            </a:pPr>
            <a:r>
              <a:rPr lang="en-US" altLang="zh-CN" sz="1800" dirty="0"/>
              <a:t>                                   Bottom</a:t>
            </a:r>
            <a:r>
              <a:rPr lang="zh-CN" altLang="en-US" sz="1800" dirty="0"/>
              <a:t>：</a:t>
            </a:r>
            <a:r>
              <a:rPr lang="en-US" altLang="zh-CN" sz="1800" dirty="0"/>
              <a:t>Gain </a:t>
            </a:r>
          </a:p>
          <a:p>
            <a:pPr marL="0" lvl="1">
              <a:defRPr/>
            </a:pPr>
            <a:r>
              <a:rPr lang="en-US" altLang="en-IE" b="1" dirty="0">
                <a:sym typeface="+mn-ea"/>
              </a:rPr>
              <a:t>                 Max </a:t>
            </a:r>
            <a:r>
              <a:rPr lang="en-US" altLang="en-IE" b="1" dirty="0" err="1">
                <a:sym typeface="+mn-ea"/>
              </a:rPr>
              <a:t>PeakGain</a:t>
            </a:r>
            <a:r>
              <a:rPr lang="en-US" altLang="en-IE" b="1" dirty="0">
                <a:sym typeface="+mn-ea"/>
              </a:rPr>
              <a:t> 5.17 dB at 10.55GHz</a:t>
            </a:r>
          </a:p>
          <a:p>
            <a:pPr lvl="1">
              <a:defRPr/>
            </a:pPr>
            <a:endParaRPr lang="en-US" altLang="zh-CN" sz="1800" dirty="0"/>
          </a:p>
          <a:p>
            <a:pPr lvl="1">
              <a:defRPr/>
            </a:pPr>
            <a:endParaRPr lang="en-US" altLang="en-IE" b="1" dirty="0">
              <a:sym typeface="+mn-ea"/>
            </a:endParaRP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Radiation Efficiency &amp;&amp; Gain</a:t>
            </a:r>
          </a:p>
        </p:txBody>
      </p:sp>
      <p:sp>
        <p:nvSpPr>
          <p:cNvPr id="3" name="文本框 2"/>
          <p:cNvSpPr txBox="1"/>
          <p:nvPr/>
        </p:nvSpPr>
        <p:spPr>
          <a:xfrm>
            <a:off x="685800" y="4953000"/>
            <a:ext cx="2912745" cy="368300"/>
          </a:xfrm>
          <a:prstGeom prst="rect">
            <a:avLst/>
          </a:prstGeom>
          <a:noFill/>
        </p:spPr>
        <p:txBody>
          <a:bodyPr wrap="square" rtlCol="0" anchor="t">
            <a:spAutoFit/>
          </a:bodyPr>
          <a:lstStyle/>
          <a:p>
            <a:pPr lvl="1">
              <a:defRPr/>
            </a:pPr>
            <a:r>
              <a:rPr lang="en-US" altLang="zh-CN" dirty="0">
                <a:sym typeface="+mn-ea"/>
              </a:rPr>
              <a:t>Result shown in paper</a:t>
            </a: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667000"/>
            <a:ext cx="3433774" cy="1841500"/>
          </a:xfrm>
          <a:prstGeom prst="rect">
            <a:avLst/>
          </a:prstGeom>
        </p:spPr>
      </p:pic>
      <p:pic>
        <p:nvPicPr>
          <p:cNvPr id="12" name="图片 11"/>
          <p:cNvPicPr/>
          <p:nvPr/>
        </p:nvPicPr>
        <p:blipFill>
          <a:blip r:embed="rId3"/>
          <a:stretch>
            <a:fillRect/>
          </a:stretch>
        </p:blipFill>
        <p:spPr>
          <a:xfrm>
            <a:off x="4625340" y="3322003"/>
            <a:ext cx="3856355" cy="1657667"/>
          </a:xfrm>
          <a:prstGeom prst="rect">
            <a:avLst/>
          </a:prstGeom>
        </p:spPr>
      </p:pic>
      <p:pic>
        <p:nvPicPr>
          <p:cNvPr id="14" name="图片 13"/>
          <p:cNvPicPr/>
          <p:nvPr/>
        </p:nvPicPr>
        <p:blipFill>
          <a:blip r:embed="rId4"/>
          <a:stretch>
            <a:fillRect/>
          </a:stretch>
        </p:blipFill>
        <p:spPr>
          <a:xfrm>
            <a:off x="4625340" y="1639649"/>
            <a:ext cx="3856355" cy="1642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457200" y="1548765"/>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8" name="文本框 7"/>
          <p:cNvSpPr txBox="1"/>
          <p:nvPr/>
        </p:nvSpPr>
        <p:spPr>
          <a:xfrm>
            <a:off x="3915410" y="5410200"/>
            <a:ext cx="5088890" cy="1198880"/>
          </a:xfrm>
          <a:prstGeom prst="rect">
            <a:avLst/>
          </a:prstGeom>
          <a:noFill/>
        </p:spPr>
        <p:txBody>
          <a:bodyPr wrap="square">
            <a:spAutoFit/>
          </a:bodyPr>
          <a:lstStyle/>
          <a:p>
            <a:pPr lvl="1">
              <a:defRPr/>
            </a:pPr>
            <a:r>
              <a:rPr lang="en-US" altLang="zh-CN" sz="1800" dirty="0"/>
              <a:t>                      Result in our work</a:t>
            </a:r>
          </a:p>
          <a:p>
            <a:pPr marL="0" lvl="1">
              <a:defRPr/>
            </a:pPr>
            <a:r>
              <a:rPr lang="en-US" altLang="zh-CN" sz="1800" dirty="0"/>
              <a:t>                                 </a:t>
            </a:r>
            <a:r>
              <a:rPr lang="en-US" altLang="zh-CN" sz="1800" b="1" dirty="0"/>
              <a:t>Top</a:t>
            </a:r>
            <a:r>
              <a:rPr lang="zh-CN" altLang="en-US" sz="1800" b="1" dirty="0"/>
              <a:t>：</a:t>
            </a:r>
            <a:r>
              <a:rPr lang="en-US" altLang="zh-CN" b="1" dirty="0">
                <a:sym typeface="+mn-ea"/>
              </a:rPr>
              <a:t>9.6GHz</a:t>
            </a:r>
            <a:r>
              <a:rPr lang="en-US" altLang="en-IE" b="1" dirty="0">
                <a:sym typeface="+mn-ea"/>
              </a:rPr>
              <a:t>    </a:t>
            </a:r>
            <a:r>
              <a:rPr lang="en-US" altLang="zh-CN" sz="1800" b="1" dirty="0"/>
              <a:t>                                    </a:t>
            </a:r>
          </a:p>
          <a:p>
            <a:pPr marL="0" lvl="1">
              <a:defRPr/>
            </a:pPr>
            <a:r>
              <a:rPr lang="en-US" altLang="zh-CN" sz="1800" b="1" dirty="0"/>
              <a:t>                           Bottom</a:t>
            </a:r>
            <a:r>
              <a:rPr lang="zh-CN" altLang="en-US" sz="1800" b="1" dirty="0"/>
              <a:t>：</a:t>
            </a:r>
            <a:r>
              <a:rPr lang="en-US" altLang="zh-CN" sz="1800" b="1" dirty="0"/>
              <a:t>10.4GHz</a:t>
            </a:r>
          </a:p>
          <a:p>
            <a:pPr marL="0" lvl="1">
              <a:defRPr/>
            </a:pPr>
            <a:r>
              <a:rPr lang="en-US" altLang="en-IE" b="1" dirty="0">
                <a:sym typeface="+mn-ea"/>
              </a:rPr>
              <a:t>                </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Radiation Pattern (Gain Total)</a:t>
            </a:r>
            <a:endParaRPr lang="zh-CN" altLang="en-US" sz="2000" b="1" dirty="0">
              <a:sym typeface="+mn-ea"/>
            </a:endParaRPr>
          </a:p>
        </p:txBody>
      </p:sp>
      <p:sp>
        <p:nvSpPr>
          <p:cNvPr id="3" name="文本框 2"/>
          <p:cNvSpPr txBox="1"/>
          <p:nvPr/>
        </p:nvSpPr>
        <p:spPr>
          <a:xfrm>
            <a:off x="990600" y="4953000"/>
            <a:ext cx="2912745" cy="1198880"/>
          </a:xfrm>
          <a:prstGeom prst="rect">
            <a:avLst/>
          </a:prstGeom>
          <a:noFill/>
        </p:spPr>
        <p:txBody>
          <a:bodyPr wrap="square" rtlCol="0" anchor="t">
            <a:spAutoFit/>
          </a:bodyPr>
          <a:lstStyle/>
          <a:p>
            <a:pPr lvl="1">
              <a:defRPr/>
            </a:pPr>
            <a:r>
              <a:rPr lang="en-US" altLang="zh-CN" dirty="0">
                <a:sym typeface="+mn-ea"/>
              </a:rPr>
              <a:t>Result shown in paper</a:t>
            </a:r>
          </a:p>
          <a:p>
            <a:pPr lvl="1">
              <a:defRPr/>
            </a:pPr>
            <a:r>
              <a:rPr lang="en-US" altLang="zh-CN" b="1"/>
              <a:t>        Left 9.6GHz         </a:t>
            </a:r>
          </a:p>
          <a:p>
            <a:pPr lvl="1">
              <a:defRPr/>
            </a:pPr>
            <a:r>
              <a:rPr lang="en-US" altLang="zh-CN" b="1">
                <a:solidFill>
                  <a:schemeClr val="tx1"/>
                </a:solidFill>
              </a:rPr>
              <a:t>      Right:10.4GHz</a:t>
            </a:r>
          </a:p>
          <a:p>
            <a:pPr lvl="1">
              <a:defRPr/>
            </a:pPr>
            <a:r>
              <a:rPr lang="en-US" altLang="zh-CN" b="1"/>
              <a:t>      </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53" y="2334100"/>
            <a:ext cx="3737322" cy="2093437"/>
          </a:xfrm>
          <a:prstGeom prst="rect">
            <a:avLst/>
          </a:prstGeom>
        </p:spPr>
      </p:pic>
      <p:pic>
        <p:nvPicPr>
          <p:cNvPr id="12" name="图片 11"/>
          <p:cNvPicPr/>
          <p:nvPr/>
        </p:nvPicPr>
        <p:blipFill rotWithShape="1">
          <a:blip r:embed="rId3"/>
          <a:srcRect l="29773"/>
          <a:stretch>
            <a:fillRect/>
          </a:stretch>
        </p:blipFill>
        <p:spPr>
          <a:xfrm>
            <a:off x="4384675" y="1662907"/>
            <a:ext cx="3540125" cy="1918494"/>
          </a:xfrm>
          <a:prstGeom prst="rect">
            <a:avLst/>
          </a:prstGeom>
        </p:spPr>
      </p:pic>
      <p:pic>
        <p:nvPicPr>
          <p:cNvPr id="14" name="图片 13"/>
          <p:cNvPicPr/>
          <p:nvPr/>
        </p:nvPicPr>
        <p:blipFill rotWithShape="1">
          <a:blip r:embed="rId4"/>
          <a:srcRect l="29773"/>
          <a:stretch>
            <a:fillRect/>
          </a:stretch>
        </p:blipFill>
        <p:spPr>
          <a:xfrm>
            <a:off x="4384675" y="3671571"/>
            <a:ext cx="3692525" cy="2043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42107"/>
            <a:ext cx="8229600" cy="1143000"/>
          </a:xfrm>
        </p:spPr>
        <p:txBody>
          <a:bodyPr/>
          <a:lstStyle/>
          <a:p>
            <a:r>
              <a:rPr lang="en-IE" altLang="zh-CN" dirty="0"/>
              <a:t>QUAD-MODE SIW CBS ANTENNA</a:t>
            </a:r>
            <a:endParaRPr lang="en-US" dirty="0"/>
          </a:p>
        </p:txBody>
      </p:sp>
      <p:sp>
        <p:nvSpPr>
          <p:cNvPr id="5" name="Rectangle 3"/>
          <p:cNvSpPr txBox="1">
            <a:spLocks noChangeArrowheads="1"/>
          </p:cNvSpPr>
          <p:nvPr/>
        </p:nvSpPr>
        <p:spPr>
          <a:xfrm>
            <a:off x="533400" y="1600200"/>
            <a:ext cx="8229600" cy="4525963"/>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endParaRPr lang="en-US" dirty="0"/>
          </a:p>
        </p:txBody>
      </p:sp>
      <p:sp>
        <p:nvSpPr>
          <p:cNvPr id="2" name="Footer Placeholder 1"/>
          <p:cNvSpPr>
            <a:spLocks noGrp="1"/>
          </p:cNvSpPr>
          <p:nvPr>
            <p:ph type="ftr" sz="quarter" idx="3"/>
          </p:nvPr>
        </p:nvSpPr>
        <p:spPr/>
        <p:txBody>
          <a:bodyPr/>
          <a:lstStyle/>
          <a:p>
            <a:r>
              <a:rPr lang="en-US" dirty="0"/>
              <a:t>EE307</a:t>
            </a:r>
          </a:p>
        </p:txBody>
      </p:sp>
      <p:sp>
        <p:nvSpPr>
          <p:cNvPr id="13" name="文本框 12"/>
          <p:cNvSpPr txBox="1"/>
          <p:nvPr/>
        </p:nvSpPr>
        <p:spPr>
          <a:xfrm>
            <a:off x="228600" y="1149985"/>
            <a:ext cx="8253095" cy="398780"/>
          </a:xfrm>
          <a:prstGeom prst="rect">
            <a:avLst/>
          </a:prstGeom>
          <a:noFill/>
        </p:spPr>
        <p:txBody>
          <a:bodyPr wrap="square">
            <a:spAutoFit/>
          </a:bodyPr>
          <a:lstStyle/>
          <a:p>
            <a:pPr marL="0" lvl="1" indent="-342900">
              <a:buFont typeface="Arial" panose="020B0604020202020204" pitchFamily="34" charset="0"/>
              <a:buChar char="•"/>
              <a:defRPr/>
            </a:pPr>
            <a:r>
              <a:rPr lang="en-US" altLang="zh-CN" sz="2000" b="1" dirty="0"/>
              <a:t>Simulation result :</a:t>
            </a:r>
            <a:r>
              <a:rPr lang="en-US" altLang="zh-CN" sz="2000" dirty="0">
                <a:sym typeface="+mn-ea"/>
              </a:rPr>
              <a:t> </a:t>
            </a:r>
            <a:r>
              <a:rPr lang="en-US" altLang="zh-CN" sz="2000" b="1" dirty="0">
                <a:sym typeface="+mn-ea"/>
              </a:rPr>
              <a:t>Electric field Distributions</a:t>
            </a:r>
          </a:p>
        </p:txBody>
      </p:sp>
      <p:sp>
        <p:nvSpPr>
          <p:cNvPr id="3" name="文本框 2"/>
          <p:cNvSpPr txBox="1"/>
          <p:nvPr/>
        </p:nvSpPr>
        <p:spPr>
          <a:xfrm>
            <a:off x="1676400" y="4800600"/>
            <a:ext cx="6496050" cy="1476375"/>
          </a:xfrm>
          <a:prstGeom prst="rect">
            <a:avLst/>
          </a:prstGeom>
          <a:noFill/>
        </p:spPr>
        <p:txBody>
          <a:bodyPr wrap="square" rtlCol="0" anchor="t">
            <a:spAutoFit/>
          </a:bodyPr>
          <a:lstStyle/>
          <a:p>
            <a:pPr lvl="1">
              <a:defRPr/>
            </a:pPr>
            <a:r>
              <a:rPr lang="en-US" altLang="zh-CN" dirty="0">
                <a:sym typeface="+mn-ea"/>
              </a:rPr>
              <a:t>                             Result shown in paper</a:t>
            </a:r>
          </a:p>
          <a:p>
            <a:pPr lvl="1">
              <a:defRPr/>
            </a:pPr>
            <a:r>
              <a:rPr lang="en-US" altLang="zh-CN" b="1" dirty="0">
                <a:sym typeface="+mn-ea"/>
              </a:rPr>
              <a:t>  From left to right :8.9, 9.3, 10.2 and 10.7 GHz.</a:t>
            </a:r>
          </a:p>
          <a:p>
            <a:pPr lvl="1">
              <a:defRPr/>
            </a:pPr>
            <a:endParaRPr lang="en-US" altLang="zh-CN" dirty="0">
              <a:sym typeface="+mn-ea"/>
            </a:endParaRPr>
          </a:p>
          <a:p>
            <a:pPr lvl="1">
              <a:defRPr/>
            </a:pPr>
            <a:r>
              <a:rPr lang="en-US" altLang="zh-CN" dirty="0">
                <a:sym typeface="+mn-ea"/>
              </a:rPr>
              <a:t> </a:t>
            </a:r>
          </a:p>
          <a:p>
            <a:pPr lvl="1">
              <a:defRPr/>
            </a:pPr>
            <a:r>
              <a:rPr lang="en-US" altLang="zh-CN" b="1" dirty="0"/>
              <a:t>        </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9281"/>
            <a:ext cx="9144000" cy="295943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RjMWViM2RlM2QyMTk2Y2ExYTdjZjk0N2JkNGEyMzc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45,&quot;width&quot;:76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2166</Words>
  <Application>Microsoft Office PowerPoint</Application>
  <PresentationFormat>全屏显示(4:3)</PresentationFormat>
  <Paragraphs>324</Paragraphs>
  <Slides>52</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52</vt:i4>
      </vt:variant>
    </vt:vector>
  </HeadingPairs>
  <TitlesOfParts>
    <vt:vector size="57" baseType="lpstr">
      <vt:lpstr>Arial</vt:lpstr>
      <vt:lpstr>Calibri</vt:lpstr>
      <vt:lpstr>Helvetica</vt:lpstr>
      <vt:lpstr>Tahoma</vt:lpstr>
      <vt:lpstr>Office Theme</vt:lpstr>
      <vt:lpstr>EE307 Project Presentation</vt:lpstr>
      <vt:lpstr>Introduction</vt:lpstr>
      <vt:lpstr>QUAD-MODE SIW CBS ANTENNA</vt:lpstr>
      <vt:lpstr>QUAD-MODE SIW CBS ANTENNA</vt:lpstr>
      <vt:lpstr>QUAD-MODE SIW CBS ANTENNA</vt:lpstr>
      <vt:lpstr>QUAD-MODE SIW CBS ANTENNA</vt:lpstr>
      <vt:lpstr>QUAD-MODE SIW CBS ANTENNA</vt:lpstr>
      <vt:lpstr>QUAD-MODE SIW CBS ANTENNA</vt:lpstr>
      <vt:lpstr>QUAD-MODE SIW CBS ANTENNA</vt:lpstr>
      <vt:lpstr>QUAD-MODE SIW CBS ANTENNA</vt:lpstr>
      <vt:lpstr>PENTA-MODE SIW CBS ANTENNA</vt:lpstr>
      <vt:lpstr>PENTA-MODE SIW CBS ANTENNA</vt:lpstr>
      <vt:lpstr>PENTA-MODE SIW CBS ANTENNA</vt:lpstr>
      <vt:lpstr>PENTA-MODE SIW CBS ANTENNA</vt:lpstr>
      <vt:lpstr>PENTA-MODE SIW CBS ANTENNA</vt:lpstr>
      <vt:lpstr>PENTA-MODE SIW CBS ANTENNA</vt:lpstr>
      <vt:lpstr>PENTA-MODE SIW CBS ANTENNA</vt:lpstr>
      <vt:lpstr>PENTA-MODE SIW CBS ANTENNA</vt:lpstr>
      <vt:lpstr>PENTA-MODE SIW CBS ANTENNA</vt:lpstr>
      <vt:lpstr>Exploration： Why Should PENTA-MODE SIW CBS ANTENNA Seen Like This？</vt:lpstr>
      <vt:lpstr>1.The four shorting vias in the middle are symmetrical</vt:lpstr>
      <vt:lpstr>1.The four shorting vias in the middle are symmetrical</vt:lpstr>
      <vt:lpstr>2. Two shorting vias in the front are not exist</vt:lpstr>
      <vt:lpstr>2. Two shorting vias in the front are not exist</vt:lpstr>
      <vt:lpstr>3. All four shorting vias in the middle are not exist</vt:lpstr>
      <vt:lpstr>3. All four shorting vias in the middle are not exist</vt:lpstr>
      <vt:lpstr>4. The cross-shaped slots is not exist</vt:lpstr>
      <vt:lpstr>4. The cross-shaped slots is not exist</vt:lpstr>
      <vt:lpstr>5.  All shorting vias around the model are not exist</vt:lpstr>
      <vt:lpstr>5.  All shorting vias around the model are not exist</vt:lpstr>
      <vt:lpstr>6.  All shorting vias have been hollowed out</vt:lpstr>
      <vt:lpstr>6.  All shorting vias have been hollowed out</vt:lpstr>
      <vt:lpstr>6.  All shorting vias have been hollowed out</vt:lpstr>
      <vt:lpstr>7.  Blank Control Group</vt:lpstr>
      <vt:lpstr>7.  Blank Control Group</vt:lpstr>
      <vt:lpstr>7.  Blank Control Group</vt:lpstr>
      <vt:lpstr>PENTA-MODE SIW CBS ANTENNA</vt:lpstr>
      <vt:lpstr>PENTA-MODE SIW CBS ANTENNA</vt:lpstr>
      <vt:lpstr>PENTA-MODE SIW CBS ANTENNA</vt:lpstr>
      <vt:lpstr>PENTA-MODE SIW CBS ANTENNA</vt:lpstr>
      <vt:lpstr>PENTA-MODE SIW CBS ANTENNA</vt:lpstr>
      <vt:lpstr>PENTA-MODE SIW CBS ANTENNA</vt:lpstr>
      <vt:lpstr>PENTA-MODE SIW CBS ANTENNA</vt:lpstr>
      <vt:lpstr>PENTA-MODE SIW CBS ANTENNA</vt:lpstr>
      <vt:lpstr>Another work of QUAD-MODE SIW CBS ANTENNA</vt:lpstr>
      <vt:lpstr>Another work of QUAD-MODE SIW CBS ANTENNA</vt:lpstr>
      <vt:lpstr>Another work of QUAD-MODE SIW CBS ANTENNA</vt:lpstr>
      <vt:lpstr>Another work of QUAD-MODE SIW CBS ANTENNA</vt:lpstr>
      <vt:lpstr>Comparison</vt:lpstr>
      <vt:lpstr>Comparison</vt:lpstr>
      <vt:lpstr>Conclusion</vt:lpstr>
      <vt:lpstr>Thanks</vt:lpstr>
    </vt:vector>
  </TitlesOfParts>
  <Company>RFMD,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Ngo</dc:creator>
  <cp:lastModifiedBy>张 峻滔</cp:lastModifiedBy>
  <cp:revision>28</cp:revision>
  <dcterms:created xsi:type="dcterms:W3CDTF">2015-02-09T18:42:00Z</dcterms:created>
  <dcterms:modified xsi:type="dcterms:W3CDTF">2022-05-24T04:32:25Z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B393834920AF4D08B4C0B1D6CED60CA8</vt:lpwstr>
  </property>
  <property fmtid="{D5CDD505-2E9C-101B-9397-08002B2CF9AE}" pid="3" name="KSOProductBuildVer">
    <vt:lpwstr>2052-11.1.0.11744</vt:lpwstr>
  </property>
</Properties>
</file>